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0" r:id="rId3"/>
    <p:sldId id="289" r:id="rId4"/>
    <p:sldId id="291" r:id="rId5"/>
    <p:sldId id="292" r:id="rId6"/>
    <p:sldId id="276" r:id="rId7"/>
    <p:sldId id="279" r:id="rId8"/>
    <p:sldId id="280" r:id="rId9"/>
    <p:sldId id="293" r:id="rId10"/>
    <p:sldId id="277" r:id="rId11"/>
    <p:sldId id="278" r:id="rId12"/>
    <p:sldId id="284" r:id="rId13"/>
    <p:sldId id="285" r:id="rId14"/>
    <p:sldId id="286" r:id="rId15"/>
    <p:sldId id="287" r:id="rId16"/>
    <p:sldId id="288" r:id="rId17"/>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4" autoAdjust="0"/>
    <p:restoredTop sz="94608"/>
  </p:normalViewPr>
  <p:slideViewPr>
    <p:cSldViewPr snapToGrid="0">
      <p:cViewPr varScale="1">
        <p:scale>
          <a:sx n="109" d="100"/>
          <a:sy n="109" d="100"/>
        </p:scale>
        <p:origin x="2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EFC5-F73D-EBE6-C0B6-3FA5EFF04A0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D3E587-B35A-EB98-C9E1-B6642B198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475B15-DFAF-EAE1-C7F0-D6D0B9E78CA2}"/>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F5E31807-39AC-E5FC-C65D-6AFB2BC1FA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236E40-2967-9590-7D42-16A558C71732}"/>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367092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D0A8E-1BF0-DF9F-ECD0-93F12BE72A9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C36FC5B-4337-29E4-B4EC-F02311EA6F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60A002-9049-29CB-19B6-7BC3A52D164E}"/>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65110A69-C926-56AF-B628-2A1FAB4FE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318E32-1FD0-5FD9-F5C3-B11F19A9AE0B}"/>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114402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A54E4FF-C98A-6D7D-04D8-54FD079F572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942A682-A5D8-3D72-F6E0-59F0C8E9EEC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45F832-7BAB-4929-9D36-E31A765A1900}"/>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B5B30257-532C-FB04-6F38-471E5185A7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73CBB5-5F0B-DFCC-2320-9754D14D91E0}"/>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190102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220CB-CE75-7A92-B0E9-E8CFCEE110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1752DE-5023-A27F-50D4-8C651397654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8A79FB-F8F2-532F-6546-470149860595}"/>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8051C3D5-4F5C-5C60-B5AC-4695D5F08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8C046B-9807-327E-F61C-92439147C628}"/>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76273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07F05-2D23-E620-506E-F64B5E74FCC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CA20B56-0C65-5BE3-E926-2C68669F14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E909C12-000B-7423-E7D0-7C01D2E9C1A9}"/>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E99C1059-A3F6-DCC4-213A-4BD30630A9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E56C71-0E8B-B0B8-1038-350F59F2B762}"/>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51055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A8731-C383-6F41-0243-BC4E06472B0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209464-83EF-E8EC-3B5E-BFE2C23CB27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36AA273-A5AF-CC1D-3CD5-634AB4A4DE3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E142CC-E19C-BDDC-0570-FC3820869267}"/>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6" name="Tijdelijke aanduiding voor voettekst 5">
            <a:extLst>
              <a:ext uri="{FF2B5EF4-FFF2-40B4-BE49-F238E27FC236}">
                <a16:creationId xmlns:a16="http://schemas.microsoft.com/office/drawing/2014/main" id="{AFF5D9D0-2A89-9DB9-5264-9C9812D5EA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5D5863-8E1F-22E6-03FC-12ADFC755E28}"/>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64771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640FA-CF19-5473-EF7D-22E3E5D17C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1956356-9661-73E4-564B-98A24B802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65D30-751B-D831-0E85-B0766E10BED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9A0788E-8016-8F9A-D241-913F32901B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EC29F5D-5C17-70C1-1747-A1A1961A4C2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9AF5A3F-FE6A-6710-07A7-2486E5131B90}"/>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8" name="Tijdelijke aanduiding voor voettekst 7">
            <a:extLst>
              <a:ext uri="{FF2B5EF4-FFF2-40B4-BE49-F238E27FC236}">
                <a16:creationId xmlns:a16="http://schemas.microsoft.com/office/drawing/2014/main" id="{D16841DB-958D-1318-ABAC-5E1EF7A11DC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EEB4442-B58F-7CB4-E1EF-42F92148FB9E}"/>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26993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C9073-2FD6-B02A-CB96-22968AEEB8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9E2232-4F8B-49D8-C791-B2D6044E247C}"/>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4" name="Tijdelijke aanduiding voor voettekst 3">
            <a:extLst>
              <a:ext uri="{FF2B5EF4-FFF2-40B4-BE49-F238E27FC236}">
                <a16:creationId xmlns:a16="http://schemas.microsoft.com/office/drawing/2014/main" id="{ED447723-17BC-ACC2-36C4-5DD520B7F09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BE30C1F-3592-F91B-B38F-79EFD554579D}"/>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156400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C3686E-BC43-6B69-D62C-BBA343DA5169}"/>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3" name="Tijdelijke aanduiding voor voettekst 2">
            <a:extLst>
              <a:ext uri="{FF2B5EF4-FFF2-40B4-BE49-F238E27FC236}">
                <a16:creationId xmlns:a16="http://schemas.microsoft.com/office/drawing/2014/main" id="{44F0B37F-57AC-A8DC-599F-F5731F66F4F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1EA4DEC-2922-A486-6A40-A0004479D6EE}"/>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38089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1574B-C5FB-F436-F763-01F93472E4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0C7065D-182D-3E55-8AEC-343E4926C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E32169B-74D0-1D8C-9A24-89DAD4E17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D0F0A6-5CDE-F5CE-2256-63D630183DAE}"/>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6" name="Tijdelijke aanduiding voor voettekst 5">
            <a:extLst>
              <a:ext uri="{FF2B5EF4-FFF2-40B4-BE49-F238E27FC236}">
                <a16:creationId xmlns:a16="http://schemas.microsoft.com/office/drawing/2014/main" id="{70511174-EBA7-64D3-8318-34875CBFBB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93852F-9513-3832-0A33-70018D3F6B90}"/>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23296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3A601-7AF5-971C-CCB8-E7A7613612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443E705-AD47-3619-F0EB-54BD07F9A8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748A9EB-50B5-6AEE-B945-D9EEAC200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AA809C-0DFE-C28D-2699-84DC4D4C3C1F}"/>
              </a:ext>
            </a:extLst>
          </p:cNvPr>
          <p:cNvSpPr>
            <a:spLocks noGrp="1"/>
          </p:cNvSpPr>
          <p:nvPr>
            <p:ph type="dt" sz="half" idx="10"/>
          </p:nvPr>
        </p:nvSpPr>
        <p:spPr/>
        <p:txBody>
          <a:bodyPr/>
          <a:lstStyle/>
          <a:p>
            <a:fld id="{734A2744-730D-488E-B927-5067EE718E3E}" type="datetimeFigureOut">
              <a:rPr lang="nl-NL" smtClean="0"/>
              <a:t>14-05-2025</a:t>
            </a:fld>
            <a:endParaRPr lang="nl-NL"/>
          </a:p>
        </p:txBody>
      </p:sp>
      <p:sp>
        <p:nvSpPr>
          <p:cNvPr id="6" name="Tijdelijke aanduiding voor voettekst 5">
            <a:extLst>
              <a:ext uri="{FF2B5EF4-FFF2-40B4-BE49-F238E27FC236}">
                <a16:creationId xmlns:a16="http://schemas.microsoft.com/office/drawing/2014/main" id="{A149B4B3-1B78-7E8C-0B4F-B64D87FB5F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C0BD5A-6558-CBE4-90CA-108982FB54F0}"/>
              </a:ext>
            </a:extLst>
          </p:cNvPr>
          <p:cNvSpPr>
            <a:spLocks noGrp="1"/>
          </p:cNvSpPr>
          <p:nvPr>
            <p:ph type="sldNum" sz="quarter" idx="12"/>
          </p:nvPr>
        </p:nvSpPr>
        <p:spPr/>
        <p:txBody>
          <a:bodyPr/>
          <a:lstStyle/>
          <a:p>
            <a:fld id="{CD179503-C982-493A-8984-6C51DAD5C783}" type="slidenum">
              <a:rPr lang="nl-NL" smtClean="0"/>
              <a:t>‹nr.›</a:t>
            </a:fld>
            <a:endParaRPr lang="nl-NL"/>
          </a:p>
        </p:txBody>
      </p:sp>
    </p:spTree>
    <p:extLst>
      <p:ext uri="{BB962C8B-B14F-4D97-AF65-F5344CB8AC3E}">
        <p14:creationId xmlns:p14="http://schemas.microsoft.com/office/powerpoint/2010/main" val="228356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111C94-869F-83EC-B08E-0664A513E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8B2B9EA-3F58-5E5B-48A2-428D19E05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CD2E47-7744-9D47-16A2-5879FA27E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4A2744-730D-488E-B927-5067EE718E3E}" type="datetimeFigureOut">
              <a:rPr lang="nl-NL" smtClean="0"/>
              <a:t>14-05-2025</a:t>
            </a:fld>
            <a:endParaRPr lang="nl-NL"/>
          </a:p>
        </p:txBody>
      </p:sp>
      <p:sp>
        <p:nvSpPr>
          <p:cNvPr id="5" name="Tijdelijke aanduiding voor voettekst 4">
            <a:extLst>
              <a:ext uri="{FF2B5EF4-FFF2-40B4-BE49-F238E27FC236}">
                <a16:creationId xmlns:a16="http://schemas.microsoft.com/office/drawing/2014/main" id="{BFA25E4B-0690-18DE-18DB-5C08EBAE9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3C94905-FFD0-4FFA-AA9B-2FDF79FCC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79503-C982-493A-8984-6C51DAD5C783}" type="slidenum">
              <a:rPr lang="nl-NL" smtClean="0"/>
              <a:t>‹nr.›</a:t>
            </a:fld>
            <a:endParaRPr lang="nl-NL"/>
          </a:p>
        </p:txBody>
      </p:sp>
    </p:spTree>
    <p:extLst>
      <p:ext uri="{BB962C8B-B14F-4D97-AF65-F5344CB8AC3E}">
        <p14:creationId xmlns:p14="http://schemas.microsoft.com/office/powerpoint/2010/main" val="353557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alkmaar.nl/dorpsagenda/grootschermer/" TargetMode="External"/><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www.alkmaar.nl/dorpsagenda/grootscherm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info@de-reus.nl"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1760263E-C52A-EE7F-EF2A-E5DC4985AFB7}"/>
              </a:ext>
            </a:extLst>
          </p:cNvPr>
          <p:cNvSpPr txBox="1"/>
          <p:nvPr/>
        </p:nvSpPr>
        <p:spPr>
          <a:xfrm>
            <a:off x="640080" y="2069080"/>
            <a:ext cx="4265643" cy="412448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u="sng" dirty="0" err="1"/>
              <a:t>Jaarvergadering</a:t>
            </a:r>
            <a:r>
              <a:rPr lang="en-US" sz="1400" b="1" u="sng" dirty="0"/>
              <a:t> Dorpsraad 2025    -     AGENDA</a:t>
            </a:r>
            <a:endParaRPr lang="en-US" sz="1400" b="1" dirty="0"/>
          </a:p>
          <a:p>
            <a:pPr>
              <a:lnSpc>
                <a:spcPct val="90000"/>
              </a:lnSpc>
              <a:spcAft>
                <a:spcPts val="600"/>
              </a:spcAft>
            </a:pPr>
            <a:endParaRPr lang="en-US" sz="1400" b="1" dirty="0"/>
          </a:p>
          <a:p>
            <a:pPr>
              <a:lnSpc>
                <a:spcPct val="90000"/>
              </a:lnSpc>
              <a:spcAft>
                <a:spcPts val="600"/>
              </a:spcAft>
            </a:pPr>
            <a:endParaRPr lang="en-US" sz="1400" b="1" dirty="0"/>
          </a:p>
          <a:p>
            <a:pPr marL="342900" indent="-228600">
              <a:lnSpc>
                <a:spcPct val="90000"/>
              </a:lnSpc>
              <a:spcAft>
                <a:spcPts val="600"/>
              </a:spcAft>
              <a:buFont typeface="Arial" panose="020B0604020202020204" pitchFamily="34" charset="0"/>
              <a:buChar char="•"/>
            </a:pPr>
            <a:r>
              <a:rPr lang="en-US" sz="1400" b="1" dirty="0"/>
              <a:t>Welkom</a:t>
            </a:r>
          </a:p>
          <a:p>
            <a:pPr marL="342900" indent="-228600">
              <a:lnSpc>
                <a:spcPct val="90000"/>
              </a:lnSpc>
              <a:spcAft>
                <a:spcPts val="600"/>
              </a:spcAft>
              <a:buFont typeface="Arial" panose="020B0604020202020204" pitchFamily="34" charset="0"/>
              <a:buChar char="•"/>
            </a:pPr>
            <a:r>
              <a:rPr lang="en-US" sz="1400" b="1" dirty="0" err="1"/>
              <a:t>Financiën</a:t>
            </a:r>
            <a:endParaRPr lang="en-US" sz="1400" b="1" dirty="0"/>
          </a:p>
          <a:p>
            <a:pPr marL="342900" indent="-228600">
              <a:lnSpc>
                <a:spcPct val="90000"/>
              </a:lnSpc>
              <a:spcAft>
                <a:spcPts val="600"/>
              </a:spcAft>
              <a:buFont typeface="Arial" panose="020B0604020202020204" pitchFamily="34" charset="0"/>
              <a:buChar char="•"/>
            </a:pPr>
            <a:r>
              <a:rPr lang="en-US" sz="1400" b="1" dirty="0" err="1"/>
              <a:t>Decharge</a:t>
            </a:r>
            <a:r>
              <a:rPr lang="en-US" sz="1400" b="1" dirty="0"/>
              <a:t> </a:t>
            </a:r>
            <a:r>
              <a:rPr lang="en-US" sz="1400" b="1" dirty="0" err="1"/>
              <a:t>huidig</a:t>
            </a:r>
            <a:r>
              <a:rPr lang="en-US" sz="1400" b="1" dirty="0"/>
              <a:t> bestuur</a:t>
            </a:r>
          </a:p>
          <a:p>
            <a:pPr marL="342900" indent="-228600">
              <a:lnSpc>
                <a:spcPct val="90000"/>
              </a:lnSpc>
              <a:spcAft>
                <a:spcPts val="600"/>
              </a:spcAft>
              <a:buFont typeface="Arial" panose="020B0604020202020204" pitchFamily="34" charset="0"/>
              <a:buChar char="•"/>
            </a:pPr>
            <a:r>
              <a:rPr lang="en-US" sz="1400" b="1" dirty="0" err="1"/>
              <a:t>Communicatie</a:t>
            </a:r>
            <a:endParaRPr lang="en-US" sz="1400" b="1" dirty="0"/>
          </a:p>
          <a:p>
            <a:pPr marL="342900" indent="-228600">
              <a:lnSpc>
                <a:spcPct val="90000"/>
              </a:lnSpc>
              <a:spcAft>
                <a:spcPts val="600"/>
              </a:spcAft>
              <a:buFont typeface="Arial" panose="020B0604020202020204" pitchFamily="34" charset="0"/>
              <a:buChar char="•"/>
            </a:pPr>
            <a:r>
              <a:rPr lang="en-US" sz="1400" b="1" dirty="0" err="1"/>
              <a:t>Comité</a:t>
            </a:r>
            <a:r>
              <a:rPr lang="en-US" sz="1400" b="1" dirty="0"/>
              <a:t> Welkom nieuwe </a:t>
            </a:r>
            <a:r>
              <a:rPr lang="en-US" sz="1400" b="1" dirty="0" err="1"/>
              <a:t>bewoners</a:t>
            </a:r>
            <a:endParaRPr lang="en-US" sz="1400" b="1" dirty="0"/>
          </a:p>
          <a:p>
            <a:pPr marL="342900" indent="-228600">
              <a:lnSpc>
                <a:spcPct val="90000"/>
              </a:lnSpc>
              <a:spcAft>
                <a:spcPts val="600"/>
              </a:spcAft>
              <a:buFont typeface="Arial" panose="020B0604020202020204" pitchFamily="34" charset="0"/>
              <a:buChar char="•"/>
            </a:pPr>
            <a:r>
              <a:rPr lang="en-US" sz="1400" b="1" dirty="0" err="1"/>
              <a:t>Plannen</a:t>
            </a:r>
            <a:r>
              <a:rPr lang="en-US" sz="1400" b="1" dirty="0"/>
              <a:t> </a:t>
            </a:r>
            <a:r>
              <a:rPr lang="en-US" sz="1400" b="1" dirty="0" err="1"/>
              <a:t>opknappen</a:t>
            </a:r>
            <a:r>
              <a:rPr lang="en-US" sz="1400" b="1" dirty="0"/>
              <a:t> ‘t </a:t>
            </a:r>
            <a:r>
              <a:rPr lang="en-US" sz="1400" b="1" dirty="0" err="1"/>
              <a:t>Wavertje</a:t>
            </a:r>
            <a:endParaRPr lang="en-US" sz="1400" b="1" dirty="0"/>
          </a:p>
          <a:p>
            <a:pPr marL="342900" indent="-228600">
              <a:lnSpc>
                <a:spcPct val="90000"/>
              </a:lnSpc>
              <a:spcAft>
                <a:spcPts val="600"/>
              </a:spcAft>
              <a:buFont typeface="Arial" panose="020B0604020202020204" pitchFamily="34" charset="0"/>
              <a:buChar char="•"/>
            </a:pPr>
            <a:r>
              <a:rPr lang="en-US" sz="1400" b="1" dirty="0"/>
              <a:t>Kindcentrum de Driessen</a:t>
            </a:r>
          </a:p>
          <a:p>
            <a:pPr marL="342900" indent="-228600">
              <a:lnSpc>
                <a:spcPct val="90000"/>
              </a:lnSpc>
              <a:spcAft>
                <a:spcPts val="600"/>
              </a:spcAft>
              <a:buFont typeface="Arial" panose="020B0604020202020204" pitchFamily="34" charset="0"/>
              <a:buChar char="•"/>
            </a:pPr>
            <a:r>
              <a:rPr lang="en-US" sz="1400" b="1" dirty="0" err="1"/>
              <a:t>Nieuwbouwplan</a:t>
            </a:r>
            <a:endParaRPr lang="en-US" sz="1400" b="1" dirty="0"/>
          </a:p>
          <a:p>
            <a:pPr marL="342900" indent="-228600">
              <a:lnSpc>
                <a:spcPct val="90000"/>
              </a:lnSpc>
              <a:spcAft>
                <a:spcPts val="600"/>
              </a:spcAft>
              <a:buFont typeface="Arial" panose="020B0604020202020204" pitchFamily="34" charset="0"/>
              <a:buChar char="•"/>
            </a:pPr>
            <a:r>
              <a:rPr lang="en-US" sz="1400" b="1" dirty="0" err="1"/>
              <a:t>Groenvoorziening</a:t>
            </a:r>
            <a:endParaRPr lang="en-US" sz="1400" b="1" dirty="0"/>
          </a:p>
          <a:p>
            <a:pPr marL="342900" indent="-228600">
              <a:lnSpc>
                <a:spcPct val="90000"/>
              </a:lnSpc>
              <a:spcAft>
                <a:spcPts val="600"/>
              </a:spcAft>
              <a:buFont typeface="Arial" panose="020B0604020202020204" pitchFamily="34" charset="0"/>
              <a:buChar char="•"/>
            </a:pPr>
            <a:r>
              <a:rPr lang="en-US" sz="1400" b="1" dirty="0" err="1"/>
              <a:t>Dorpsagenda</a:t>
            </a:r>
            <a:r>
              <a:rPr lang="en-US" sz="1400" b="1" dirty="0"/>
              <a:t> </a:t>
            </a:r>
            <a:r>
              <a:rPr lang="en-US" sz="1400" b="1" dirty="0" err="1"/>
              <a:t>Grootschermer</a:t>
            </a:r>
            <a:endParaRPr lang="en-US" sz="1400" b="1" dirty="0"/>
          </a:p>
          <a:p>
            <a:pPr marL="342900" indent="-228600">
              <a:lnSpc>
                <a:spcPct val="90000"/>
              </a:lnSpc>
              <a:spcAft>
                <a:spcPts val="600"/>
              </a:spcAft>
              <a:buFont typeface="Arial" panose="020B0604020202020204" pitchFamily="34" charset="0"/>
              <a:buChar char="•"/>
            </a:pPr>
            <a:r>
              <a:rPr lang="en-US" sz="1400" b="1" dirty="0" err="1"/>
              <a:t>Voortgang</a:t>
            </a:r>
            <a:r>
              <a:rPr lang="en-US" sz="1400" b="1" dirty="0"/>
              <a:t> </a:t>
            </a:r>
            <a:r>
              <a:rPr lang="en-US" sz="1400" b="1" dirty="0" err="1"/>
              <a:t>Tennet</a:t>
            </a:r>
            <a:endParaRPr lang="en-US" sz="1400" b="1" dirty="0"/>
          </a:p>
          <a:p>
            <a:pPr marL="342900" indent="-228600">
              <a:lnSpc>
                <a:spcPct val="90000"/>
              </a:lnSpc>
              <a:spcAft>
                <a:spcPts val="600"/>
              </a:spcAft>
              <a:buFont typeface="Arial" panose="020B0604020202020204" pitchFamily="34" charset="0"/>
              <a:buChar char="•"/>
            </a:pPr>
            <a:r>
              <a:rPr lang="en-US" sz="1400" b="1" dirty="0" err="1"/>
              <a:t>Rondvraag</a:t>
            </a:r>
            <a:endParaRPr lang="en-US" sz="1400" b="1" dirty="0"/>
          </a:p>
        </p:txBody>
      </p:sp>
      <p:pic>
        <p:nvPicPr>
          <p:cNvPr id="7" name="Afbeelding 6" descr="Afbeelding met tekst, vliegtuig, illustratie, ontwerp&#10;&#10;Door AI gegenereerde inhoud is mogelijk onjuist.">
            <a:extLst>
              <a:ext uri="{FF2B5EF4-FFF2-40B4-BE49-F238E27FC236}">
                <a16:creationId xmlns:a16="http://schemas.microsoft.com/office/drawing/2014/main" id="{13DF080F-B38C-0280-5872-9EADE25F0D41}"/>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8633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E415-D4C2-C3EF-FF3F-35D2DE46E3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A3161A-EDE5-6A91-087A-65EB507F1E87}"/>
              </a:ext>
            </a:extLst>
          </p:cNvPr>
          <p:cNvSpPr>
            <a:spLocks noGrp="1"/>
          </p:cNvSpPr>
          <p:nvPr>
            <p:ph type="title"/>
          </p:nvPr>
        </p:nvSpPr>
        <p:spPr>
          <a:xfrm>
            <a:off x="838200" y="407222"/>
            <a:ext cx="10515600" cy="1325563"/>
          </a:xfrm>
        </p:spPr>
        <p:txBody>
          <a:bodyPr/>
          <a:lstStyle/>
          <a:p>
            <a:r>
              <a:rPr lang="nl-NL" dirty="0"/>
              <a:t>Nieuwbouwplan</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4BC59D98-1BBF-46D9-2560-E9D71700C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73" y="407222"/>
            <a:ext cx="2602955" cy="2602955"/>
          </a:xfrm>
          <a:prstGeom prst="rect">
            <a:avLst/>
          </a:prstGeom>
        </p:spPr>
      </p:pic>
      <p:sp>
        <p:nvSpPr>
          <p:cNvPr id="3" name="Tekstvak 2">
            <a:extLst>
              <a:ext uri="{FF2B5EF4-FFF2-40B4-BE49-F238E27FC236}">
                <a16:creationId xmlns:a16="http://schemas.microsoft.com/office/drawing/2014/main" id="{735D52D9-B4B5-6410-300C-A5BA6A039E65}"/>
              </a:ext>
            </a:extLst>
          </p:cNvPr>
          <p:cNvSpPr txBox="1"/>
          <p:nvPr/>
        </p:nvSpPr>
        <p:spPr>
          <a:xfrm>
            <a:off x="914400" y="1495077"/>
            <a:ext cx="10245286" cy="4401205"/>
          </a:xfrm>
          <a:prstGeom prst="rect">
            <a:avLst/>
          </a:prstGeom>
          <a:noFill/>
        </p:spPr>
        <p:txBody>
          <a:bodyPr wrap="square" rtlCol="0">
            <a:spAutoFit/>
          </a:bodyPr>
          <a:lstStyle/>
          <a:p>
            <a:r>
              <a:rPr lang="nl-NL" sz="1400" b="1" dirty="0"/>
              <a:t>Verleden</a:t>
            </a:r>
          </a:p>
          <a:p>
            <a:endParaRPr lang="nl-NL" sz="1400" dirty="0"/>
          </a:p>
          <a:p>
            <a:pPr marL="285750" indent="-285750">
              <a:buFontTx/>
              <a:buChar char="-"/>
            </a:pPr>
            <a:r>
              <a:rPr lang="nl-NL" sz="1400" dirty="0"/>
              <a:t>Basisplan om nieuwbouw te realiseren op grond Worp Leegwater</a:t>
            </a:r>
          </a:p>
          <a:p>
            <a:pPr marL="285750" indent="-285750">
              <a:buFontTx/>
              <a:buChar char="-"/>
            </a:pPr>
            <a:r>
              <a:rPr lang="nl-NL" sz="1400" dirty="0"/>
              <a:t>44 woningen en school/dorpshuis</a:t>
            </a:r>
          </a:p>
          <a:p>
            <a:pPr marL="285750" indent="-285750">
              <a:buFontTx/>
              <a:buChar char="-"/>
            </a:pPr>
            <a:r>
              <a:rPr lang="nl-NL" sz="1400" dirty="0"/>
              <a:t>Architect heeft basis schets gemaakt van plan</a:t>
            </a:r>
          </a:p>
          <a:p>
            <a:pPr marL="285750" indent="-285750">
              <a:buFontTx/>
              <a:buChar char="-"/>
            </a:pPr>
            <a:r>
              <a:rPr lang="nl-NL" sz="1400" dirty="0"/>
              <a:t>Plan gepresenteerd aan Commissaris van de Koning, Burgemeester en </a:t>
            </a:r>
          </a:p>
          <a:p>
            <a:pPr marL="285750" indent="-285750">
              <a:buFontTx/>
              <a:buChar char="-"/>
            </a:pPr>
            <a:r>
              <a:rPr lang="nl-NL" sz="1400" dirty="0"/>
              <a:t>Wethouders Alkmaar, diverse ambtenaren en Hoogheemraadschap.</a:t>
            </a:r>
          </a:p>
          <a:p>
            <a:pPr marL="285750" indent="-285750">
              <a:buFontTx/>
              <a:buChar char="-"/>
            </a:pPr>
            <a:r>
              <a:rPr lang="nl-NL" sz="1400" dirty="0"/>
              <a:t>Plan positief ontvangen maar enkele knelpunten m.b.t. beschermd landschap (BPL) en NAP niveau grond.</a:t>
            </a:r>
          </a:p>
          <a:p>
            <a:pPr marL="285750" indent="-285750">
              <a:buFontTx/>
              <a:buChar char="-"/>
            </a:pPr>
            <a:endParaRPr lang="nl-NL" sz="1400" dirty="0"/>
          </a:p>
          <a:p>
            <a:r>
              <a:rPr lang="nl-NL" sz="1400" b="1" dirty="0"/>
              <a:t>Voortgang</a:t>
            </a:r>
          </a:p>
          <a:p>
            <a:endParaRPr lang="nl-NL" sz="1400" b="1" dirty="0"/>
          </a:p>
          <a:p>
            <a:pPr marL="285750" indent="-285750">
              <a:buFontTx/>
              <a:buChar char="-"/>
            </a:pPr>
            <a:r>
              <a:rPr lang="nl-NL" sz="1400" dirty="0"/>
              <a:t>1/1/2025 nieuwe provinciale verordening</a:t>
            </a:r>
          </a:p>
          <a:p>
            <a:r>
              <a:rPr lang="nl-NL" sz="1400" dirty="0"/>
              <a:t>	&gt; 25 woningen - provincie</a:t>
            </a:r>
            <a:br>
              <a:rPr lang="nl-NL" sz="1400" dirty="0"/>
            </a:br>
            <a:r>
              <a:rPr lang="nl-NL" sz="1400" dirty="0"/>
              <a:t>	&lt; 25 woningen – gemeente</a:t>
            </a:r>
          </a:p>
          <a:p>
            <a:pPr marL="285750" indent="-285750">
              <a:buFontTx/>
              <a:buChar char="-"/>
            </a:pPr>
            <a:r>
              <a:rPr lang="nl-NL" sz="1400" dirty="0"/>
              <a:t>Vergadering medio januari met Wethouder</a:t>
            </a:r>
          </a:p>
          <a:p>
            <a:pPr marL="285750" indent="-285750">
              <a:buFontTx/>
              <a:buChar char="-"/>
            </a:pPr>
            <a:r>
              <a:rPr lang="nl-NL" sz="1400" dirty="0"/>
              <a:t>College Alkmaar positief tegenover plan</a:t>
            </a:r>
          </a:p>
          <a:p>
            <a:pPr marL="285750" indent="-285750">
              <a:buFontTx/>
              <a:buChar char="-"/>
            </a:pPr>
            <a:r>
              <a:rPr lang="nl-NL" sz="1400" dirty="0"/>
              <a:t>Wethouder vertrek aangekondigd</a:t>
            </a:r>
          </a:p>
          <a:p>
            <a:pPr marL="285750" indent="-285750">
              <a:buFontTx/>
              <a:buChar char="-"/>
            </a:pPr>
            <a:r>
              <a:rPr lang="nl-NL" sz="1400" dirty="0"/>
              <a:t>Brief Wethouder</a:t>
            </a:r>
          </a:p>
          <a:p>
            <a:pPr marL="285750" indent="-285750">
              <a:buFontTx/>
              <a:buChar char="-"/>
            </a:pPr>
            <a:r>
              <a:rPr lang="nl-NL" sz="1400" dirty="0"/>
              <a:t>Afspraak inplannen met nieuwe Wethouder</a:t>
            </a:r>
          </a:p>
          <a:p>
            <a:pPr marL="285750" indent="-285750">
              <a:buFontTx/>
              <a:buChar char="-"/>
            </a:pPr>
            <a:endParaRPr lang="nl-NL" sz="1400" dirty="0"/>
          </a:p>
        </p:txBody>
      </p:sp>
    </p:spTree>
    <p:extLst>
      <p:ext uri="{BB962C8B-B14F-4D97-AF65-F5344CB8AC3E}">
        <p14:creationId xmlns:p14="http://schemas.microsoft.com/office/powerpoint/2010/main" val="99235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5250-4CBC-D4B6-62A7-736E1AD011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C73443-2807-C5CC-9198-7162BB75437D}"/>
              </a:ext>
            </a:extLst>
          </p:cNvPr>
          <p:cNvSpPr>
            <a:spLocks noGrp="1"/>
          </p:cNvSpPr>
          <p:nvPr>
            <p:ph type="title"/>
          </p:nvPr>
        </p:nvSpPr>
        <p:spPr>
          <a:xfrm>
            <a:off x="838200" y="407222"/>
            <a:ext cx="10515600" cy="1325563"/>
          </a:xfrm>
        </p:spPr>
        <p:txBody>
          <a:bodyPr/>
          <a:lstStyle/>
          <a:p>
            <a:r>
              <a:rPr lang="nl-NL" dirty="0"/>
              <a:t>Groenvoorziening</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748FD1E2-F345-DECE-5111-96A2F4946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73" y="407222"/>
            <a:ext cx="2602955" cy="2602955"/>
          </a:xfrm>
          <a:prstGeom prst="rect">
            <a:avLst/>
          </a:prstGeom>
        </p:spPr>
      </p:pic>
      <p:sp>
        <p:nvSpPr>
          <p:cNvPr id="3" name="Tekstvak 2">
            <a:extLst>
              <a:ext uri="{FF2B5EF4-FFF2-40B4-BE49-F238E27FC236}">
                <a16:creationId xmlns:a16="http://schemas.microsoft.com/office/drawing/2014/main" id="{48C42888-09D8-61D2-929F-FA741EF6FB30}"/>
              </a:ext>
            </a:extLst>
          </p:cNvPr>
          <p:cNvSpPr txBox="1"/>
          <p:nvPr/>
        </p:nvSpPr>
        <p:spPr>
          <a:xfrm>
            <a:off x="932200" y="1615218"/>
            <a:ext cx="10246396" cy="4185761"/>
          </a:xfrm>
          <a:prstGeom prst="rect">
            <a:avLst/>
          </a:prstGeom>
          <a:noFill/>
        </p:spPr>
        <p:txBody>
          <a:bodyPr wrap="square" rtlCol="0">
            <a:spAutoFit/>
          </a:bodyPr>
          <a:lstStyle/>
          <a:p>
            <a:r>
              <a:rPr lang="nl-NL" sz="1400" b="1" dirty="0"/>
              <a:t>Aanbod van de Mirjam </a:t>
            </a:r>
            <a:r>
              <a:rPr lang="nl-NL" sz="1400" b="1" dirty="0" err="1"/>
              <a:t>Gerlofsma</a:t>
            </a:r>
            <a:r>
              <a:rPr lang="nl-NL" sz="1400" b="1" dirty="0"/>
              <a:t> om groenonderhoud namens de Dorpsraad te verbeteren</a:t>
            </a:r>
          </a:p>
          <a:p>
            <a:endParaRPr lang="nl-NL" sz="1400" dirty="0"/>
          </a:p>
          <a:p>
            <a:pPr marL="285750" indent="-285750">
              <a:buFontTx/>
              <a:buChar char="-"/>
            </a:pPr>
            <a:r>
              <a:rPr lang="nl-NL" sz="1400" dirty="0"/>
              <a:t>In het najaar 2024 zijn alle aandachtspunten besproken met de gemeente Alkmaar</a:t>
            </a:r>
          </a:p>
          <a:p>
            <a:pPr marL="742950" lvl="1" indent="-285750">
              <a:buFontTx/>
              <a:buChar char="-"/>
            </a:pPr>
            <a:r>
              <a:rPr lang="nl-NL" sz="1400" dirty="0"/>
              <a:t>Ilse </a:t>
            </a:r>
            <a:r>
              <a:rPr lang="nl-NL" sz="1400" dirty="0" err="1"/>
              <a:t>Kooter</a:t>
            </a:r>
            <a:r>
              <a:rPr lang="nl-NL" sz="1400" dirty="0"/>
              <a:t> (gebiedsconsulente) Ron de Groot (Stadswerk 072)</a:t>
            </a:r>
          </a:p>
          <a:p>
            <a:pPr marL="285750" indent="-285750">
              <a:buFontTx/>
              <a:buChar char="-"/>
            </a:pPr>
            <a:r>
              <a:rPr lang="nl-NL" sz="1400" dirty="0"/>
              <a:t>Voorjaar 2025 een schouwronde gedaan met bovenstaande contactpersonen</a:t>
            </a:r>
          </a:p>
          <a:p>
            <a:pPr marL="742950" lvl="1" indent="-285750">
              <a:buFontTx/>
              <a:buChar char="-"/>
            </a:pPr>
            <a:r>
              <a:rPr lang="nl-NL" sz="1400" dirty="0"/>
              <a:t>Conclusies:</a:t>
            </a:r>
          </a:p>
          <a:p>
            <a:pPr marL="742950" lvl="1" indent="-285750">
              <a:buFontTx/>
              <a:buChar char="-"/>
            </a:pPr>
            <a:r>
              <a:rPr lang="nl-NL" sz="1400" dirty="0"/>
              <a:t>Aangepast maaibeleid </a:t>
            </a:r>
            <a:r>
              <a:rPr lang="nl-NL" sz="1400" dirty="0" err="1"/>
              <a:t>ivm</a:t>
            </a:r>
            <a:r>
              <a:rPr lang="nl-NL" sz="1400" dirty="0"/>
              <a:t> de biodiversiteit</a:t>
            </a:r>
          </a:p>
          <a:p>
            <a:pPr marL="742950" lvl="1" indent="-285750">
              <a:buFontTx/>
              <a:buChar char="-"/>
            </a:pPr>
            <a:r>
              <a:rPr lang="nl-NL" sz="1400" dirty="0"/>
              <a:t>Een stijgende lijn in de het algemene groenonderhoud</a:t>
            </a:r>
          </a:p>
          <a:p>
            <a:pPr marL="742950" lvl="1" indent="-285750">
              <a:buFontTx/>
              <a:buChar char="-"/>
            </a:pPr>
            <a:r>
              <a:rPr lang="nl-NL" sz="1400" dirty="0"/>
              <a:t>Boom binnenplein ‘t </a:t>
            </a:r>
            <a:r>
              <a:rPr lang="nl-NL" sz="1400" dirty="0" err="1"/>
              <a:t>Wavertje</a:t>
            </a:r>
            <a:r>
              <a:rPr lang="nl-NL" sz="1400" dirty="0"/>
              <a:t> is gesnoeid</a:t>
            </a:r>
          </a:p>
          <a:p>
            <a:pPr marL="742950" lvl="1" indent="-285750">
              <a:buFontTx/>
              <a:buChar char="-"/>
            </a:pPr>
            <a:r>
              <a:rPr lang="nl-NL" sz="1400" dirty="0"/>
              <a:t>De begraafplaats inclusief de oprit heeft zijn waardigheid terug</a:t>
            </a:r>
          </a:p>
          <a:p>
            <a:pPr marL="285750" indent="-285750">
              <a:buFontTx/>
              <a:buChar char="-"/>
            </a:pPr>
            <a:r>
              <a:rPr lang="nl-NL" sz="1400" dirty="0"/>
              <a:t>Lopende acties</a:t>
            </a:r>
          </a:p>
          <a:p>
            <a:pPr marL="742950" lvl="1" indent="-285750">
              <a:buFontTx/>
              <a:buChar char="-"/>
            </a:pPr>
            <a:r>
              <a:rPr lang="nl-NL" sz="1400" dirty="0"/>
              <a:t>Onderhoud groen rondom ‘t </a:t>
            </a:r>
            <a:r>
              <a:rPr lang="nl-NL" sz="1400" dirty="0" err="1"/>
              <a:t>Wavertje</a:t>
            </a:r>
            <a:r>
              <a:rPr lang="nl-NL" sz="1400" dirty="0"/>
              <a:t> (gemeente/Stadswerk 072)</a:t>
            </a:r>
          </a:p>
          <a:p>
            <a:pPr marL="742950" lvl="1" indent="-285750">
              <a:buFontTx/>
              <a:buChar char="-"/>
            </a:pPr>
            <a:r>
              <a:rPr lang="nl-NL" sz="1400" dirty="0"/>
              <a:t>Speel slootje op oude voetbalveld uitbaggeren (gemeente/Stadswerk 072)</a:t>
            </a:r>
          </a:p>
          <a:p>
            <a:pPr marL="742950" lvl="1" indent="-285750">
              <a:buFontTx/>
              <a:buChar char="-"/>
            </a:pPr>
            <a:r>
              <a:rPr lang="nl-NL" sz="1400" dirty="0"/>
              <a:t>Initiatief door Mirjam zelf; </a:t>
            </a:r>
          </a:p>
          <a:p>
            <a:pPr marL="742950" lvl="1" indent="-285750">
              <a:buFontTx/>
              <a:buChar char="-"/>
            </a:pPr>
            <a:r>
              <a:rPr lang="nl-NL" sz="1400" dirty="0"/>
              <a:t>nieuwe bloembollen in de bocht van tegenover het raadhuis</a:t>
            </a:r>
          </a:p>
          <a:p>
            <a:pPr marL="742950" lvl="1" indent="-285750">
              <a:buFontTx/>
              <a:buChar char="-"/>
            </a:pPr>
            <a:endParaRPr lang="nl-NL" sz="1400" dirty="0"/>
          </a:p>
          <a:p>
            <a:pPr lvl="1"/>
            <a:r>
              <a:rPr lang="nl-NL" sz="1400" dirty="0"/>
              <a:t>Meldingen (graag met foto):</a:t>
            </a:r>
          </a:p>
          <a:p>
            <a:pPr lvl="1"/>
            <a:r>
              <a:rPr lang="nl-NL" sz="1400" dirty="0">
                <a:solidFill>
                  <a:srgbClr val="FF0000"/>
                </a:solidFill>
              </a:rPr>
              <a:t>-</a:t>
            </a:r>
            <a:r>
              <a:rPr lang="nl-NL" sz="1400" dirty="0"/>
              <a:t> 	</a:t>
            </a:r>
            <a:r>
              <a:rPr lang="nl-NL" sz="1400" dirty="0">
                <a:solidFill>
                  <a:srgbClr val="FF0000"/>
                </a:solidFill>
              </a:rPr>
              <a:t>Digitaal via Gemeente Alkmaar of Stadswerk 072</a:t>
            </a:r>
          </a:p>
          <a:p>
            <a:pPr lvl="1"/>
            <a:r>
              <a:rPr lang="nl-NL" sz="1400" dirty="0">
                <a:solidFill>
                  <a:srgbClr val="FF0000"/>
                </a:solidFill>
              </a:rPr>
              <a:t>-	</a:t>
            </a:r>
            <a:r>
              <a:rPr lang="nl-NL" sz="1400" dirty="0" err="1">
                <a:solidFill>
                  <a:srgbClr val="FF0000"/>
                </a:solidFill>
              </a:rPr>
              <a:t>Info@grootschermer.nl</a:t>
            </a:r>
            <a:endParaRPr lang="nl-NL" sz="1400" dirty="0">
              <a:solidFill>
                <a:srgbClr val="FF0000"/>
              </a:solidFill>
            </a:endParaRPr>
          </a:p>
        </p:txBody>
      </p:sp>
      <p:pic>
        <p:nvPicPr>
          <p:cNvPr id="5" name="Afbeelding 4">
            <a:extLst>
              <a:ext uri="{FF2B5EF4-FFF2-40B4-BE49-F238E27FC236}">
                <a16:creationId xmlns:a16="http://schemas.microsoft.com/office/drawing/2014/main" id="{4228CCB9-A998-1ED0-5A08-2212C5BCF798}"/>
              </a:ext>
            </a:extLst>
          </p:cNvPr>
          <p:cNvPicPr>
            <a:picLocks noChangeAspect="1"/>
          </p:cNvPicPr>
          <p:nvPr/>
        </p:nvPicPr>
        <p:blipFill>
          <a:blip r:embed="rId3"/>
          <a:stretch>
            <a:fillRect/>
          </a:stretch>
        </p:blipFill>
        <p:spPr>
          <a:xfrm>
            <a:off x="7774087" y="3298060"/>
            <a:ext cx="3485714" cy="2215918"/>
          </a:xfrm>
          <a:prstGeom prst="rect">
            <a:avLst/>
          </a:prstGeom>
        </p:spPr>
      </p:pic>
    </p:spTree>
    <p:extLst>
      <p:ext uri="{BB962C8B-B14F-4D97-AF65-F5344CB8AC3E}">
        <p14:creationId xmlns:p14="http://schemas.microsoft.com/office/powerpoint/2010/main" val="315010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0A86-D809-FBD4-5CC0-951AD3EA48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45283E-9B9B-5424-67F8-D0BE913A1A01}"/>
              </a:ext>
            </a:extLst>
          </p:cNvPr>
          <p:cNvSpPr>
            <a:spLocks noGrp="1"/>
          </p:cNvSpPr>
          <p:nvPr>
            <p:ph type="title"/>
          </p:nvPr>
        </p:nvSpPr>
        <p:spPr>
          <a:xfrm>
            <a:off x="838200" y="407223"/>
            <a:ext cx="10515600" cy="1325563"/>
          </a:xfrm>
        </p:spPr>
        <p:txBody>
          <a:bodyPr/>
          <a:lstStyle/>
          <a:p>
            <a:r>
              <a:rPr lang="nl-NL"/>
              <a:t>Dorpsagenda Grootschermer</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20338CC8-4AFA-CBA9-A7B4-CFE0165D1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3" name="Tekstvak 2">
            <a:extLst>
              <a:ext uri="{FF2B5EF4-FFF2-40B4-BE49-F238E27FC236}">
                <a16:creationId xmlns:a16="http://schemas.microsoft.com/office/drawing/2014/main" id="{447F7E3E-9D9A-E970-79C0-9FA38E845F1B}"/>
              </a:ext>
            </a:extLst>
          </p:cNvPr>
          <p:cNvSpPr txBox="1"/>
          <p:nvPr/>
        </p:nvSpPr>
        <p:spPr>
          <a:xfrm>
            <a:off x="941098" y="1441682"/>
            <a:ext cx="10111795" cy="4185761"/>
          </a:xfrm>
          <a:prstGeom prst="rect">
            <a:avLst/>
          </a:prstGeom>
          <a:noFill/>
        </p:spPr>
        <p:txBody>
          <a:bodyPr wrap="square" rtlCol="0">
            <a:spAutoFit/>
          </a:bodyPr>
          <a:lstStyle/>
          <a:p>
            <a:r>
              <a:rPr lang="nl-NL" sz="1400" b="1"/>
              <a:t>Initiatief Gemeente Alkmaar</a:t>
            </a:r>
          </a:p>
          <a:p>
            <a:r>
              <a:rPr lang="nl-NL" sz="1400" b="1"/>
              <a:t>Voor elk dorp behorende tot de gemeente Alkmaar een eigen Dorpsagenda</a:t>
            </a:r>
          </a:p>
          <a:p>
            <a:endParaRPr lang="nl-NL" sz="1400"/>
          </a:p>
          <a:p>
            <a:pPr marL="285750" indent="-285750">
              <a:buFontTx/>
              <a:buChar char="-"/>
            </a:pPr>
            <a:r>
              <a:rPr lang="nl-NL" sz="1400"/>
              <a:t>Afgelopen jaar is in alle dorpen kennis opgehaald over de wensen in het dorp</a:t>
            </a:r>
          </a:p>
          <a:p>
            <a:pPr marL="285750" indent="-285750">
              <a:buFontTx/>
              <a:buChar char="-"/>
            </a:pPr>
            <a:r>
              <a:rPr lang="nl-NL" sz="1400"/>
              <a:t>Ook in Grootschermer meerdere sessies gehouden (dorpskerk, raadhuis)</a:t>
            </a:r>
          </a:p>
          <a:p>
            <a:pPr marL="285750" indent="-285750">
              <a:buFontTx/>
              <a:buChar char="-"/>
            </a:pPr>
            <a:r>
              <a:rPr lang="nl-NL" sz="1400"/>
              <a:t>Idee erachter is te formuleren welke dingen belangrijk zijn voor de bewoners</a:t>
            </a:r>
          </a:p>
          <a:p>
            <a:pPr marL="285750" indent="-285750">
              <a:buFontTx/>
              <a:buChar char="-"/>
            </a:pPr>
            <a:r>
              <a:rPr lang="nl-NL" sz="1400"/>
              <a:t>Vanuit hier het formuleren van beleid</a:t>
            </a:r>
          </a:p>
          <a:p>
            <a:pPr marL="285750" indent="-285750">
              <a:buFontTx/>
              <a:buChar char="-"/>
            </a:pPr>
            <a:r>
              <a:rPr lang="nl-NL" sz="1400"/>
              <a:t>Dit gaat van dagelijkse elementen (groenbeheer) tot aan elementen die veel meer de toekomst raken</a:t>
            </a:r>
          </a:p>
          <a:p>
            <a:pPr marL="285750" indent="-285750">
              <a:buFontTx/>
              <a:buChar char="-"/>
            </a:pPr>
            <a:r>
              <a:rPr lang="nl-NL" sz="1400"/>
              <a:t>Al wordt er wel een kanttekening gemaakt ten aanzien van dorps overstijgende elementen (nieuwbouw)</a:t>
            </a:r>
          </a:p>
          <a:p>
            <a:pPr marL="285750" indent="-285750">
              <a:buFontTx/>
              <a:buChar char="-"/>
            </a:pPr>
            <a:r>
              <a:rPr lang="nl-NL" sz="1400"/>
              <a:t>In Grootschermer was de inbreng vanuit participatie relatief het grootst van de 13 dorpen (respons 220 mensen)</a:t>
            </a:r>
          </a:p>
          <a:p>
            <a:pPr marL="285750" indent="-285750">
              <a:buFontTx/>
              <a:buChar char="-"/>
            </a:pPr>
            <a:endParaRPr lang="nl-NL" sz="1400"/>
          </a:p>
          <a:p>
            <a:pPr marL="285750" indent="-285750">
              <a:buFontTx/>
              <a:buChar char="-"/>
            </a:pPr>
            <a:endParaRPr lang="nl-NL" sz="1400"/>
          </a:p>
          <a:p>
            <a:pPr marL="285750" indent="-285750">
              <a:buFontTx/>
              <a:buChar char="-"/>
            </a:pPr>
            <a:endParaRPr lang="nl-NL" sz="1400"/>
          </a:p>
          <a:p>
            <a:pPr marL="285750" indent="-285750">
              <a:buFontTx/>
              <a:buChar char="-"/>
            </a:pPr>
            <a:endParaRPr lang="nl-NL" sz="1400"/>
          </a:p>
          <a:p>
            <a:r>
              <a:rPr lang="nl-NL" sz="1400">
                <a:hlinkClick r:id="rId3"/>
              </a:rPr>
              <a:t>Dorpsagenda Grootschermer - Gemeente Alkmaar</a:t>
            </a:r>
            <a:endParaRPr lang="nl-NL" sz="1400"/>
          </a:p>
          <a:p>
            <a:endParaRPr lang="nl-NL" sz="1400"/>
          </a:p>
          <a:p>
            <a:r>
              <a:rPr lang="nl-NL" sz="1400">
                <a:hlinkClick r:id="rId4"/>
              </a:rPr>
              <a:t>www.alkmaar.nl/dorpsagenda/grootschermer</a:t>
            </a:r>
            <a:endParaRPr lang="nl-NL" sz="1400"/>
          </a:p>
          <a:p>
            <a:endParaRPr lang="nl-NL" sz="1400"/>
          </a:p>
          <a:p>
            <a:r>
              <a:rPr lang="nl-NL" sz="1400"/>
              <a:t>Vanuit daar een link naar de beleidsnota</a:t>
            </a:r>
          </a:p>
        </p:txBody>
      </p:sp>
      <p:pic>
        <p:nvPicPr>
          <p:cNvPr id="8196" name="Picture 4">
            <a:extLst>
              <a:ext uri="{FF2B5EF4-FFF2-40B4-BE49-F238E27FC236}">
                <a16:creationId xmlns:a16="http://schemas.microsoft.com/office/drawing/2014/main" id="{552D389D-B86C-C172-2A8A-3BDCC5CFB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778" y="3797982"/>
            <a:ext cx="3163387" cy="18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97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492A-F99B-007C-1AFA-CF72F9FFB2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617F0E-1688-2834-A9C0-25DF682DE67B}"/>
              </a:ext>
            </a:extLst>
          </p:cNvPr>
          <p:cNvSpPr>
            <a:spLocks noGrp="1"/>
          </p:cNvSpPr>
          <p:nvPr>
            <p:ph type="title"/>
          </p:nvPr>
        </p:nvSpPr>
        <p:spPr>
          <a:xfrm>
            <a:off x="838200" y="407223"/>
            <a:ext cx="10515600" cy="1325563"/>
          </a:xfrm>
        </p:spPr>
        <p:txBody>
          <a:bodyPr/>
          <a:lstStyle/>
          <a:p>
            <a:r>
              <a:rPr lang="nl-NL"/>
              <a:t>Dorpsagenda Grootschermer</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649F305D-DBA1-001B-767D-19F43D728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3" name="Tekstvak 2">
            <a:extLst>
              <a:ext uri="{FF2B5EF4-FFF2-40B4-BE49-F238E27FC236}">
                <a16:creationId xmlns:a16="http://schemas.microsoft.com/office/drawing/2014/main" id="{8D5C9B3B-E4D9-B789-1ACF-1149CD69A354}"/>
              </a:ext>
            </a:extLst>
          </p:cNvPr>
          <p:cNvSpPr txBox="1"/>
          <p:nvPr/>
        </p:nvSpPr>
        <p:spPr>
          <a:xfrm>
            <a:off x="887702" y="1441682"/>
            <a:ext cx="10165191" cy="4511491"/>
          </a:xfrm>
          <a:prstGeom prst="rect">
            <a:avLst/>
          </a:prstGeom>
          <a:noFill/>
        </p:spPr>
        <p:txBody>
          <a:bodyPr wrap="square" rtlCol="0">
            <a:spAutoFit/>
          </a:bodyPr>
          <a:lstStyle/>
          <a:p>
            <a:pPr>
              <a:lnSpc>
                <a:spcPts val="1950"/>
              </a:lnSpc>
              <a:buNone/>
            </a:pPr>
            <a:r>
              <a:rPr lang="nl-NL" sz="1400" b="1">
                <a:solidFill>
                  <a:srgbClr val="284148"/>
                </a:solidFill>
                <a:effectLst/>
                <a:latin typeface="Arial" panose="020B0604020202020204" pitchFamily="34" charset="0"/>
                <a:ea typeface="Times New Roman" panose="02020603050405020304" pitchFamily="18" charset="0"/>
                <a:cs typeface="Aptos" panose="020B0004020202020204" pitchFamily="34" charset="0"/>
              </a:rPr>
              <a:t>Wat is voor jou belangrijk voor de toekomst van Grootschermer? </a:t>
            </a:r>
          </a:p>
          <a:p>
            <a:pPr>
              <a:lnSpc>
                <a:spcPts val="1950"/>
              </a:lnSpc>
              <a:buNone/>
            </a:pPr>
            <a:r>
              <a:rPr lang="nl-NL" sz="1400" b="1">
                <a:solidFill>
                  <a:srgbClr val="284148"/>
                </a:solidFill>
                <a:effectLst/>
                <a:latin typeface="Arial" panose="020B0604020202020204" pitchFamily="34" charset="0"/>
                <a:ea typeface="Times New Roman" panose="02020603050405020304" pitchFamily="18" charset="0"/>
                <a:cs typeface="Aptos" panose="020B0004020202020204" pitchFamily="34" charset="0"/>
              </a:rPr>
              <a:t>Praat daarover mee in het dorpsgesprek. Dit is het moment om samen in gesprek te gaan </a:t>
            </a:r>
          </a:p>
          <a:p>
            <a:pPr>
              <a:lnSpc>
                <a:spcPts val="1950"/>
              </a:lnSpc>
              <a:buNone/>
            </a:pPr>
            <a:r>
              <a:rPr lang="nl-NL" sz="1400" b="1">
                <a:solidFill>
                  <a:srgbClr val="284148"/>
                </a:solidFill>
                <a:effectLst/>
                <a:latin typeface="Arial" panose="020B0604020202020204" pitchFamily="34" charset="0"/>
                <a:ea typeface="Times New Roman" panose="02020603050405020304" pitchFamily="18" charset="0"/>
                <a:cs typeface="Aptos" panose="020B0004020202020204" pitchFamily="34" charset="0"/>
              </a:rPr>
              <a:t>over onderwerpen die belangrijk zijn voor de toekomst van Grootschermer. </a:t>
            </a:r>
            <a:endParaRPr lang="nl-NL" sz="1400">
              <a:effectLst/>
              <a:latin typeface="Aptos" panose="020B0004020202020204" pitchFamily="34" charset="0"/>
              <a:ea typeface="Aptos" panose="020B0004020202020204" pitchFamily="34" charset="0"/>
              <a:cs typeface="Aptos" panose="020B0004020202020204" pitchFamily="34" charset="0"/>
            </a:endParaRPr>
          </a:p>
          <a:p>
            <a:pPr>
              <a:lnSpc>
                <a:spcPts val="1125"/>
              </a:lnSpc>
              <a:buNone/>
            </a:pPr>
            <a:r>
              <a:rPr lang="nl-NL" sz="18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a:t>
            </a:r>
            <a:endParaRPr lang="nl-NL" sz="1800">
              <a:effectLst/>
              <a:latin typeface="Aptos" panose="020B0004020202020204" pitchFamily="34" charset="0"/>
              <a:ea typeface="Aptos" panose="020B0004020202020204" pitchFamily="34" charset="0"/>
              <a:cs typeface="Aptos" panose="020B0004020202020204" pitchFamily="34" charset="0"/>
            </a:endParaRPr>
          </a:p>
          <a:p>
            <a:pPr>
              <a:buNone/>
            </a:pPr>
            <a:r>
              <a:rPr lang="nl-NL" sz="1400" b="1">
                <a:solidFill>
                  <a:srgbClr val="284148"/>
                </a:solidFill>
                <a:effectLst/>
                <a:latin typeface="Arial" panose="020B0604020202020204" pitchFamily="34" charset="0"/>
                <a:ea typeface="Times New Roman" panose="02020603050405020304" pitchFamily="18" charset="0"/>
              </a:rPr>
              <a:t>Programma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De koffie staat klaar vanaf 18.45 uur. Wethouder Robert te Beest zal de avond openen.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19.00 uur: Stand van zaken dorpsagenda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19.45 uur: Pauze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20.00 uur: In gesprek over aanscherpen dorpsagenda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21.00 uur: Einde bijeenkomst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 </a:t>
            </a:r>
            <a:br>
              <a:rPr lang="nl-NL" sz="1400">
                <a:solidFill>
                  <a:srgbClr val="284148"/>
                </a:solidFill>
                <a:effectLst/>
                <a:latin typeface="Arial" panose="020B0604020202020204" pitchFamily="34" charset="0"/>
                <a:ea typeface="Times New Roman" panose="02020603050405020304" pitchFamily="18" charset="0"/>
              </a:rPr>
            </a:br>
            <a:r>
              <a:rPr lang="nl-NL" sz="1400" b="1">
                <a:solidFill>
                  <a:srgbClr val="284148"/>
                </a:solidFill>
                <a:effectLst/>
                <a:latin typeface="Arial" panose="020B0604020202020204" pitchFamily="34" charset="0"/>
                <a:ea typeface="Times New Roman" panose="02020603050405020304" pitchFamily="18" charset="0"/>
              </a:rPr>
              <a:t>Datum en locatie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Woensdag 21 mei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Dorpskerk Grootschermer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 </a:t>
            </a:r>
            <a:br>
              <a:rPr lang="nl-NL" sz="1400">
                <a:solidFill>
                  <a:srgbClr val="284148"/>
                </a:solidFill>
                <a:effectLst/>
                <a:latin typeface="Arial" panose="020B0604020202020204" pitchFamily="34" charset="0"/>
                <a:ea typeface="Times New Roman" panose="02020603050405020304" pitchFamily="18" charset="0"/>
              </a:rPr>
            </a:br>
            <a:r>
              <a:rPr lang="nl-NL" sz="1400" b="1">
                <a:solidFill>
                  <a:srgbClr val="284148"/>
                </a:solidFill>
                <a:effectLst/>
                <a:latin typeface="Arial" panose="020B0604020202020204" pitchFamily="34" charset="0"/>
                <a:ea typeface="Times New Roman" panose="02020603050405020304" pitchFamily="18" charset="0"/>
              </a:rPr>
              <a:t>Dorpsgesprek </a:t>
            </a:r>
            <a:br>
              <a:rPr lang="nl-NL" sz="1400">
                <a:solidFill>
                  <a:srgbClr val="284148"/>
                </a:solidFill>
                <a:effectLst/>
                <a:latin typeface="Arial" panose="020B0604020202020204" pitchFamily="34" charset="0"/>
                <a:ea typeface="Times New Roman" panose="02020603050405020304" pitchFamily="18" charset="0"/>
              </a:rPr>
            </a:br>
            <a:r>
              <a:rPr lang="nl-NL" sz="1400">
                <a:solidFill>
                  <a:srgbClr val="284148"/>
                </a:solidFill>
                <a:effectLst/>
                <a:latin typeface="Arial" panose="020B0604020202020204" pitchFamily="34" charset="0"/>
                <a:ea typeface="Times New Roman" panose="02020603050405020304" pitchFamily="18" charset="0"/>
              </a:rPr>
              <a:t>Op 21 mei komen we weer naar Grootschermer voor een dorpsgesprek. We gaan het dan hebben over de dorpsagenda. De agenda bevat onderwerpen en acties die we belangrijk vinden om aan te werken voor de leefbaarheid in jullie dorp. Misschien kunnen er wel punten van de agenda af of moeten er juist agendapunten bij. Hierover gaan we graag met jullie in gesprek. </a:t>
            </a:r>
            <a:br>
              <a:rPr lang="nl-NL" sz="1800">
                <a:solidFill>
                  <a:srgbClr val="284148"/>
                </a:solidFill>
                <a:effectLst/>
                <a:latin typeface="Arial" panose="020B0604020202020204" pitchFamily="34" charset="0"/>
                <a:ea typeface="Times New Roman" panose="02020603050405020304" pitchFamily="18" charset="0"/>
              </a:rPr>
            </a:br>
            <a:endParaRPr lang="nl-NL" sz="1400"/>
          </a:p>
        </p:txBody>
      </p:sp>
    </p:spTree>
    <p:extLst>
      <p:ext uri="{BB962C8B-B14F-4D97-AF65-F5344CB8AC3E}">
        <p14:creationId xmlns:p14="http://schemas.microsoft.com/office/powerpoint/2010/main" val="41309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3011B-56AF-AA83-A00D-EAEEBD3403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2E2E4D-818F-7A0C-A40A-CB3705319758}"/>
              </a:ext>
            </a:extLst>
          </p:cNvPr>
          <p:cNvSpPr>
            <a:spLocks noGrp="1"/>
          </p:cNvSpPr>
          <p:nvPr>
            <p:ph type="title"/>
          </p:nvPr>
        </p:nvSpPr>
        <p:spPr>
          <a:xfrm>
            <a:off x="838200" y="407223"/>
            <a:ext cx="10515600" cy="1325563"/>
          </a:xfrm>
        </p:spPr>
        <p:txBody>
          <a:bodyPr/>
          <a:lstStyle/>
          <a:p>
            <a:r>
              <a:rPr lang="nl-NL" err="1"/>
              <a:t>Tennet</a:t>
            </a:r>
            <a:endParaRPr lang="nl-NL"/>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CA28739E-2CB4-CB0A-092A-CE0EB22BF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3" name="Tekstvak 2">
            <a:extLst>
              <a:ext uri="{FF2B5EF4-FFF2-40B4-BE49-F238E27FC236}">
                <a16:creationId xmlns:a16="http://schemas.microsoft.com/office/drawing/2014/main" id="{5A0B9277-2494-95FB-4D2A-0FE84232AC7D}"/>
              </a:ext>
            </a:extLst>
          </p:cNvPr>
          <p:cNvSpPr txBox="1"/>
          <p:nvPr/>
        </p:nvSpPr>
        <p:spPr>
          <a:xfrm>
            <a:off x="887702" y="1441682"/>
            <a:ext cx="10165191" cy="3737370"/>
          </a:xfrm>
          <a:prstGeom prst="rect">
            <a:avLst/>
          </a:prstGeom>
          <a:noFill/>
        </p:spPr>
        <p:txBody>
          <a:bodyPr wrap="square" rtlCol="0">
            <a:spAutoFit/>
          </a:bodyPr>
          <a:lstStyle/>
          <a:p>
            <a:pPr>
              <a:lnSpc>
                <a:spcPts val="1950"/>
              </a:lnSpc>
              <a:buNone/>
            </a:pPr>
            <a:r>
              <a:rPr lang="nl-NL" sz="1400" b="1">
                <a:solidFill>
                  <a:srgbClr val="284148"/>
                </a:solidFill>
                <a:effectLst/>
                <a:latin typeface="Arial" panose="020B0604020202020204" pitchFamily="34" charset="0"/>
                <a:ea typeface="Times New Roman" panose="02020603050405020304" pitchFamily="18" charset="0"/>
                <a:cs typeface="Aptos" panose="020B0004020202020204" pitchFamily="34" charset="0"/>
              </a:rPr>
              <a:t>Voortgang proces Hoogspanningskabels </a:t>
            </a:r>
          </a:p>
          <a:p>
            <a:pPr>
              <a:lnSpc>
                <a:spcPts val="1950"/>
              </a:lnSpc>
              <a:buNone/>
            </a:pPr>
            <a:endParaRPr lang="nl-NL" sz="1400" b="1">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endParaRPr lang="nl-NL" sz="1400" b="1">
              <a:solidFill>
                <a:srgbClr val="284148"/>
              </a:solidFill>
              <a:effectLst/>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endParaRPr lang="nl-NL" sz="1400" b="1">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Eerste ronde participatie heeft plaatsgevonden (vaststellen NRD, Nota Reikwijdte en detailniveau)</a:t>
            </a:r>
          </a:p>
          <a:p>
            <a:pPr>
              <a:lnSpc>
                <a:spcPts val="1950"/>
              </a:lnSpc>
              <a:buNone/>
            </a:pPr>
            <a:endParaRPr lang="nl-NL" sz="1400">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Vooralsnog lijkt het erop dat de voorkeurstracés buiten de </a:t>
            </a:r>
            <a:r>
              <a:rPr lang="nl-NL" sz="1400" err="1">
                <a:solidFill>
                  <a:srgbClr val="284148"/>
                </a:solidFill>
                <a:effectLst/>
                <a:latin typeface="Arial" panose="020B0604020202020204" pitchFamily="34" charset="0"/>
                <a:ea typeface="Times New Roman" panose="02020603050405020304" pitchFamily="18" charset="0"/>
                <a:cs typeface="Aptos" panose="020B0004020202020204" pitchFamily="34" charset="0"/>
              </a:rPr>
              <a:t>Eilandspolder</a:t>
            </a: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blijven</a:t>
            </a:r>
          </a:p>
          <a:p>
            <a:pPr>
              <a:lnSpc>
                <a:spcPts val="1950"/>
              </a:lnSpc>
              <a:buNone/>
            </a:pPr>
            <a:endParaRPr lang="nl-NL" sz="1400">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Volgende stap is een MER (milieu effect rapportage), hierin worden alle </a:t>
            </a:r>
            <a:r>
              <a:rPr lang="nl-NL" sz="1400" err="1">
                <a:solidFill>
                  <a:srgbClr val="284148"/>
                </a:solidFill>
                <a:effectLst/>
                <a:latin typeface="Arial" panose="020B0604020202020204" pitchFamily="34" charset="0"/>
                <a:ea typeface="Times New Roman" panose="02020603050405020304" pitchFamily="18" charset="0"/>
                <a:cs typeface="Aptos" panose="020B0004020202020204" pitchFamily="34" charset="0"/>
              </a:rPr>
              <a:t>advieze</a:t>
            </a: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en inspraak meegenomen</a:t>
            </a:r>
          </a:p>
          <a:p>
            <a:pPr>
              <a:lnSpc>
                <a:spcPts val="1950"/>
              </a:lnSpc>
              <a:buNone/>
            </a:pPr>
            <a:endParaRPr lang="nl-NL" sz="1400">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In 2026 dan vaststellen voorkeursbeslissing en in 2029 definitief projectbesluit</a:t>
            </a:r>
          </a:p>
          <a:p>
            <a:pPr>
              <a:lnSpc>
                <a:spcPts val="1950"/>
              </a:lnSpc>
              <a:buNone/>
            </a:pPr>
            <a:endParaRPr lang="nl-NL" sz="1400">
              <a:solidFill>
                <a:srgbClr val="284148"/>
              </a:solidFill>
              <a:latin typeface="Arial" panose="020B0604020202020204" pitchFamily="34" charset="0"/>
              <a:ea typeface="Times New Roman" panose="02020603050405020304" pitchFamily="18" charset="0"/>
              <a:cs typeface="Aptos" panose="020B0004020202020204" pitchFamily="34" charset="0"/>
            </a:endParaRPr>
          </a:p>
          <a:p>
            <a:pPr>
              <a:lnSpc>
                <a:spcPts val="1950"/>
              </a:lnSpc>
              <a:buNone/>
            </a:pPr>
            <a:r>
              <a:rPr lang="nl-NL" sz="1400">
                <a:solidFill>
                  <a:srgbClr val="284148"/>
                </a:solidFill>
                <a:effectLst/>
                <a:latin typeface="Arial" panose="020B0604020202020204" pitchFamily="34" charset="0"/>
                <a:ea typeface="Times New Roman" panose="02020603050405020304" pitchFamily="18" charset="0"/>
                <a:cs typeface="Aptos" panose="020B0004020202020204" pitchFamily="34" charset="0"/>
              </a:rPr>
              <a:t>In de reactienota NRD wordt ten aanzien van Mitigerende maatregelen het volgende aangegeven</a:t>
            </a:r>
          </a:p>
          <a:p>
            <a:pPr>
              <a:lnSpc>
                <a:spcPts val="1125"/>
              </a:lnSpc>
              <a:buNone/>
            </a:pPr>
            <a:r>
              <a:rPr lang="nl-NL" sz="18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a:t>
            </a:r>
          </a:p>
          <a:p>
            <a:pPr>
              <a:lnSpc>
                <a:spcPts val="1125"/>
              </a:lnSpc>
              <a:buNone/>
            </a:pPr>
            <a:endParaRPr lang="nl-NL"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595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17FF-04FB-B166-970B-4B5B7D5D48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DE5F05-7391-D411-4B83-D0E0CD95D236}"/>
              </a:ext>
            </a:extLst>
          </p:cNvPr>
          <p:cNvSpPr>
            <a:spLocks noGrp="1"/>
          </p:cNvSpPr>
          <p:nvPr>
            <p:ph type="title"/>
          </p:nvPr>
        </p:nvSpPr>
        <p:spPr>
          <a:xfrm>
            <a:off x="838200" y="407223"/>
            <a:ext cx="10515600" cy="1325563"/>
          </a:xfrm>
        </p:spPr>
        <p:txBody>
          <a:bodyPr/>
          <a:lstStyle/>
          <a:p>
            <a:r>
              <a:rPr lang="nl-NL" err="1"/>
              <a:t>Tennet</a:t>
            </a:r>
            <a:endParaRPr lang="nl-NL"/>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4EEEB6FD-1F9A-5B95-7567-F5F765013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3" name="Tekstvak 2">
            <a:extLst>
              <a:ext uri="{FF2B5EF4-FFF2-40B4-BE49-F238E27FC236}">
                <a16:creationId xmlns:a16="http://schemas.microsoft.com/office/drawing/2014/main" id="{65ED671B-F808-F341-820A-6A6A2ABF9600}"/>
              </a:ext>
            </a:extLst>
          </p:cNvPr>
          <p:cNvSpPr txBox="1"/>
          <p:nvPr/>
        </p:nvSpPr>
        <p:spPr>
          <a:xfrm>
            <a:off x="887702" y="1441682"/>
            <a:ext cx="7562155" cy="3732240"/>
          </a:xfrm>
          <a:prstGeom prst="rect">
            <a:avLst/>
          </a:prstGeom>
          <a:noFill/>
        </p:spPr>
        <p:txBody>
          <a:bodyPr wrap="square" rtlCol="0">
            <a:spAutoFit/>
          </a:bodyPr>
          <a:lstStyle/>
          <a:p>
            <a:pPr>
              <a:lnSpc>
                <a:spcPts val="1125"/>
              </a:lnSpc>
              <a:buNone/>
            </a:pPr>
            <a:r>
              <a:rPr lang="nl-NL" sz="1800" b="1">
                <a:solidFill>
                  <a:srgbClr val="284148"/>
                </a:solidFill>
                <a:effectLst/>
                <a:latin typeface="Aptos Display (Koppen)"/>
                <a:ea typeface="Times New Roman" panose="02020603050405020304" pitchFamily="18" charset="0"/>
                <a:cs typeface="Aptos" panose="020B0004020202020204" pitchFamily="34" charset="0"/>
              </a:rPr>
              <a:t>Natuurcompensatie</a:t>
            </a:r>
          </a:p>
          <a:p>
            <a:pPr>
              <a:lnSpc>
                <a:spcPts val="1125"/>
              </a:lnSpc>
              <a:buNone/>
            </a:pPr>
            <a:endParaRPr lang="nl-NL">
              <a:solidFill>
                <a:srgbClr val="284148"/>
              </a:solidFill>
              <a:latin typeface="Aptos Display (Koppen)"/>
              <a:ea typeface="Times New Roman" panose="02020603050405020304" pitchFamily="18" charset="0"/>
              <a:cs typeface="Aptos" panose="020B0004020202020204" pitchFamily="34" charset="0"/>
            </a:endParaRPr>
          </a:p>
          <a:p>
            <a:pPr>
              <a:buNone/>
            </a:pPr>
            <a:endParaRPr lang="nl-NL">
              <a:solidFill>
                <a:srgbClr val="284148"/>
              </a:solidFill>
              <a:effectLst/>
              <a:latin typeface="Aptos Display (Koppen)"/>
              <a:ea typeface="Times New Roman" panose="02020603050405020304" pitchFamily="18" charset="0"/>
              <a:cs typeface="Aptos" panose="020B0004020202020204" pitchFamily="34" charset="0"/>
            </a:endParaRPr>
          </a:p>
          <a:p>
            <a:pPr>
              <a:buNone/>
            </a:pPr>
            <a:r>
              <a:rPr lang="nl-NL">
                <a:solidFill>
                  <a:srgbClr val="284148"/>
                </a:solidFill>
                <a:latin typeface="Aptos Display (Koppen)"/>
                <a:ea typeface="Times New Roman" panose="02020603050405020304" pitchFamily="18" charset="0"/>
                <a:cs typeface="Aptos" panose="020B0004020202020204" pitchFamily="34" charset="0"/>
              </a:rPr>
              <a:t>Meermaals is de suggestie gedaan om de bestaande 150kV verbinding door </a:t>
            </a:r>
            <a:r>
              <a:rPr lang="nl-NL" err="1">
                <a:solidFill>
                  <a:srgbClr val="284148"/>
                </a:solidFill>
                <a:latin typeface="Aptos Display (Koppen)"/>
                <a:ea typeface="Times New Roman" panose="02020603050405020304" pitchFamily="18" charset="0"/>
                <a:cs typeface="Aptos" panose="020B0004020202020204" pitchFamily="34" charset="0"/>
              </a:rPr>
              <a:t>Eilandspolder</a:t>
            </a:r>
            <a:r>
              <a:rPr lang="nl-NL">
                <a:solidFill>
                  <a:srgbClr val="284148"/>
                </a:solidFill>
                <a:latin typeface="Aptos Display (Koppen)"/>
                <a:ea typeface="Times New Roman" panose="02020603050405020304" pitchFamily="18" charset="0"/>
                <a:cs typeface="Aptos" panose="020B0004020202020204" pitchFamily="34" charset="0"/>
              </a:rPr>
              <a:t> als compensatie voor de nieuwe verbinding ondergronds te brengen. Na de voorkeursbeslissing is bekend welk alternatief is gekozen en verder wordt uitgewerkt. We weten op dat moment ook waar we in het gebied op basis van de wetgeving eventueel mitigatie- en/of compensatiemaatregelen moeten nemen. Een manier van een mitigeren of compenseren zou het ondergronds brengen van het huidige 150kV-tracé door de </a:t>
            </a:r>
            <a:r>
              <a:rPr lang="nl-NL" err="1">
                <a:solidFill>
                  <a:srgbClr val="284148"/>
                </a:solidFill>
                <a:latin typeface="Aptos Display (Koppen)"/>
                <a:ea typeface="Times New Roman" panose="02020603050405020304" pitchFamily="18" charset="0"/>
                <a:cs typeface="Aptos" panose="020B0004020202020204" pitchFamily="34" charset="0"/>
              </a:rPr>
              <a:t>Eilandspolder</a:t>
            </a:r>
            <a:r>
              <a:rPr lang="nl-NL">
                <a:solidFill>
                  <a:srgbClr val="284148"/>
                </a:solidFill>
                <a:latin typeface="Aptos Display (Koppen)"/>
                <a:ea typeface="Times New Roman" panose="02020603050405020304" pitchFamily="18" charset="0"/>
                <a:cs typeface="Aptos" panose="020B0004020202020204" pitchFamily="34" charset="0"/>
              </a:rPr>
              <a:t> kunnen zijn. In het project-MER wordt onderzocht welke manier van mitigeren en compenseren van negatieve effecten op de natuur het meest passend is bij het gekozen voorkeursalternatief. </a:t>
            </a:r>
          </a:p>
          <a:p>
            <a:pPr>
              <a:lnSpc>
                <a:spcPts val="1125"/>
              </a:lnSpc>
              <a:buNone/>
            </a:pPr>
            <a:r>
              <a:rPr lang="nl-NL" sz="18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a:t>
            </a:r>
          </a:p>
          <a:p>
            <a:pPr>
              <a:lnSpc>
                <a:spcPts val="1125"/>
              </a:lnSpc>
              <a:buNone/>
            </a:pPr>
            <a:endParaRPr lang="nl-NL"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54494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83002-D47C-F23A-2315-D946250A09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B43B05-F127-6557-9097-593013BFEFD4}"/>
              </a:ext>
            </a:extLst>
          </p:cNvPr>
          <p:cNvSpPr>
            <a:spLocks noGrp="1"/>
          </p:cNvSpPr>
          <p:nvPr>
            <p:ph type="title"/>
          </p:nvPr>
        </p:nvSpPr>
        <p:spPr>
          <a:xfrm>
            <a:off x="838200" y="407223"/>
            <a:ext cx="10515600" cy="1325563"/>
          </a:xfrm>
        </p:spPr>
        <p:txBody>
          <a:bodyPr/>
          <a:lstStyle/>
          <a:p>
            <a:r>
              <a:rPr lang="nl-NL"/>
              <a:t>Rondvraag</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726341ED-7C74-D190-5929-337D5BD78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3" name="Tekstvak 2">
            <a:extLst>
              <a:ext uri="{FF2B5EF4-FFF2-40B4-BE49-F238E27FC236}">
                <a16:creationId xmlns:a16="http://schemas.microsoft.com/office/drawing/2014/main" id="{A3563434-E546-1BCC-54FB-AFD38590E6C6}"/>
              </a:ext>
            </a:extLst>
          </p:cNvPr>
          <p:cNvSpPr txBox="1"/>
          <p:nvPr/>
        </p:nvSpPr>
        <p:spPr>
          <a:xfrm>
            <a:off x="937204" y="1441682"/>
            <a:ext cx="7562155" cy="403124"/>
          </a:xfrm>
          <a:prstGeom prst="rect">
            <a:avLst/>
          </a:prstGeom>
          <a:noFill/>
        </p:spPr>
        <p:txBody>
          <a:bodyPr wrap="square" rtlCol="0">
            <a:spAutoFit/>
          </a:bodyPr>
          <a:lstStyle/>
          <a:p>
            <a:pPr>
              <a:lnSpc>
                <a:spcPts val="1125"/>
              </a:lnSpc>
              <a:buNone/>
            </a:pPr>
            <a:r>
              <a:rPr lang="nl-NL" sz="1800">
                <a:solidFill>
                  <a:srgbClr val="284148"/>
                </a:solidFill>
                <a:effectLst/>
                <a:latin typeface="Arial" panose="020B0604020202020204" pitchFamily="34" charset="0"/>
                <a:ea typeface="Times New Roman" panose="02020603050405020304" pitchFamily="18" charset="0"/>
                <a:cs typeface="Aptos" panose="020B0004020202020204" pitchFamily="34" charset="0"/>
              </a:rPr>
              <a:t> </a:t>
            </a:r>
          </a:p>
          <a:p>
            <a:pPr>
              <a:lnSpc>
                <a:spcPts val="1125"/>
              </a:lnSpc>
              <a:buNone/>
            </a:pPr>
            <a:endParaRPr lang="nl-NL" sz="1800">
              <a:effectLst/>
              <a:latin typeface="Aptos" panose="020B0004020202020204" pitchFamily="34" charset="0"/>
              <a:ea typeface="Aptos" panose="020B0004020202020204" pitchFamily="34" charset="0"/>
              <a:cs typeface="Aptos" panose="020B0004020202020204" pitchFamily="34" charset="0"/>
            </a:endParaRPr>
          </a:p>
        </p:txBody>
      </p:sp>
      <p:sp>
        <p:nvSpPr>
          <p:cNvPr id="5" name="Tekstvak 4">
            <a:extLst>
              <a:ext uri="{FF2B5EF4-FFF2-40B4-BE49-F238E27FC236}">
                <a16:creationId xmlns:a16="http://schemas.microsoft.com/office/drawing/2014/main" id="{B39D7D16-4ECB-9103-2A8F-D01B0BD8D912}"/>
              </a:ext>
            </a:extLst>
          </p:cNvPr>
          <p:cNvSpPr txBox="1"/>
          <p:nvPr/>
        </p:nvSpPr>
        <p:spPr>
          <a:xfrm>
            <a:off x="937204" y="1792812"/>
            <a:ext cx="8127182" cy="403124"/>
          </a:xfrm>
          <a:prstGeom prst="rect">
            <a:avLst/>
          </a:prstGeom>
          <a:noFill/>
        </p:spPr>
        <p:txBody>
          <a:bodyPr wrap="square" rtlCol="0">
            <a:spAutoFit/>
          </a:bodyPr>
          <a:lstStyle/>
          <a:p>
            <a:pPr>
              <a:lnSpc>
                <a:spcPts val="1125"/>
              </a:lnSpc>
              <a:buNone/>
            </a:pPr>
            <a:r>
              <a:rPr lang="nl-NL">
                <a:solidFill>
                  <a:srgbClr val="284148"/>
                </a:solidFill>
                <a:effectLst/>
                <a:latin typeface="Arial" panose="020B0604020202020204" pitchFamily="34" charset="0"/>
                <a:ea typeface="Times New Roman" panose="02020603050405020304" pitchFamily="18" charset="0"/>
                <a:cs typeface="Aptos" panose="020B0004020202020204" pitchFamily="34" charset="0"/>
              </a:rPr>
              <a:t>				</a:t>
            </a:r>
          </a:p>
          <a:p>
            <a:pPr>
              <a:lnSpc>
                <a:spcPts val="1125"/>
              </a:lnSpc>
              <a:buNone/>
            </a:pPr>
            <a:endParaRPr lang="nl-NL">
              <a:effectLst/>
              <a:latin typeface="Aptos" panose="020B0004020202020204" pitchFamily="34" charset="0"/>
              <a:ea typeface="Aptos" panose="020B0004020202020204" pitchFamily="34" charset="0"/>
              <a:cs typeface="Aptos" panose="020B0004020202020204" pitchFamily="34" charset="0"/>
            </a:endParaRPr>
          </a:p>
        </p:txBody>
      </p:sp>
      <p:pic>
        <p:nvPicPr>
          <p:cNvPr id="4098" name="Picture 2" descr="Vraagteken Vectorafbeeldingen, iconen en afbeeldingen gratis te downloaden">
            <a:extLst>
              <a:ext uri="{FF2B5EF4-FFF2-40B4-BE49-F238E27FC236}">
                <a16:creationId xmlns:a16="http://schemas.microsoft.com/office/drawing/2014/main" id="{40B5E55A-99B8-C0A5-BCD6-B663B610C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195" y="2315991"/>
            <a:ext cx="9004509" cy="310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7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14D5-3C58-93B5-6AA5-39D92E4904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559870-F3E7-07B9-05D3-8E8E0EF4DAD6}"/>
              </a:ext>
            </a:extLst>
          </p:cNvPr>
          <p:cNvSpPr>
            <a:spLocks noGrp="1"/>
          </p:cNvSpPr>
          <p:nvPr>
            <p:ph type="title"/>
          </p:nvPr>
        </p:nvSpPr>
        <p:spPr>
          <a:xfrm>
            <a:off x="838200" y="407223"/>
            <a:ext cx="10515600" cy="1325563"/>
          </a:xfrm>
        </p:spPr>
        <p:txBody>
          <a:bodyPr/>
          <a:lstStyle/>
          <a:p>
            <a:r>
              <a:rPr lang="nl-NL"/>
              <a:t>Financiën (opbrengsten)</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517C6037-E0B8-E816-8EA1-72D0688AB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pic>
        <p:nvPicPr>
          <p:cNvPr id="5" name="Afbeelding 4">
            <a:extLst>
              <a:ext uri="{FF2B5EF4-FFF2-40B4-BE49-F238E27FC236}">
                <a16:creationId xmlns:a16="http://schemas.microsoft.com/office/drawing/2014/main" id="{61CA9380-A1BE-B51E-A421-A20EAB69F03B}"/>
              </a:ext>
            </a:extLst>
          </p:cNvPr>
          <p:cNvPicPr>
            <a:picLocks noChangeAspect="1"/>
          </p:cNvPicPr>
          <p:nvPr/>
        </p:nvPicPr>
        <p:blipFill>
          <a:blip r:embed="rId3"/>
          <a:stretch>
            <a:fillRect/>
          </a:stretch>
        </p:blipFill>
        <p:spPr>
          <a:xfrm>
            <a:off x="851314" y="1849032"/>
            <a:ext cx="7772400" cy="3662855"/>
          </a:xfrm>
          <a:prstGeom prst="rect">
            <a:avLst/>
          </a:prstGeom>
        </p:spPr>
      </p:pic>
    </p:spTree>
    <p:extLst>
      <p:ext uri="{BB962C8B-B14F-4D97-AF65-F5344CB8AC3E}">
        <p14:creationId xmlns:p14="http://schemas.microsoft.com/office/powerpoint/2010/main" val="396629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453C8-A86B-67BF-6285-DA59CF780A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7AF73C-B99A-8638-0632-B367CF33E67A}"/>
              </a:ext>
            </a:extLst>
          </p:cNvPr>
          <p:cNvSpPr>
            <a:spLocks noGrp="1"/>
          </p:cNvSpPr>
          <p:nvPr>
            <p:ph type="title"/>
          </p:nvPr>
        </p:nvSpPr>
        <p:spPr>
          <a:xfrm>
            <a:off x="838200" y="407223"/>
            <a:ext cx="10515600" cy="1325563"/>
          </a:xfrm>
        </p:spPr>
        <p:txBody>
          <a:bodyPr/>
          <a:lstStyle/>
          <a:p>
            <a:r>
              <a:rPr lang="nl-NL"/>
              <a:t>Financiën (kosten)</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11F5D271-5512-600B-C97B-212FBEE6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pic>
        <p:nvPicPr>
          <p:cNvPr id="3" name="Afbeelding 2">
            <a:extLst>
              <a:ext uri="{FF2B5EF4-FFF2-40B4-BE49-F238E27FC236}">
                <a16:creationId xmlns:a16="http://schemas.microsoft.com/office/drawing/2014/main" id="{55405375-D802-9E71-5556-72D7145E4026}"/>
              </a:ext>
            </a:extLst>
          </p:cNvPr>
          <p:cNvPicPr>
            <a:picLocks noChangeAspect="1"/>
          </p:cNvPicPr>
          <p:nvPr/>
        </p:nvPicPr>
        <p:blipFill>
          <a:blip r:embed="rId3"/>
          <a:stretch>
            <a:fillRect/>
          </a:stretch>
        </p:blipFill>
        <p:spPr>
          <a:xfrm>
            <a:off x="838200" y="1437411"/>
            <a:ext cx="7772400" cy="5013366"/>
          </a:xfrm>
          <a:prstGeom prst="rect">
            <a:avLst/>
          </a:prstGeom>
        </p:spPr>
      </p:pic>
    </p:spTree>
    <p:extLst>
      <p:ext uri="{BB962C8B-B14F-4D97-AF65-F5344CB8AC3E}">
        <p14:creationId xmlns:p14="http://schemas.microsoft.com/office/powerpoint/2010/main" val="300898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E84E-81E7-D128-E325-970A9C8335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822CE5-E9FE-57F2-810B-F427FD6B9083}"/>
              </a:ext>
            </a:extLst>
          </p:cNvPr>
          <p:cNvSpPr>
            <a:spLocks noGrp="1"/>
          </p:cNvSpPr>
          <p:nvPr>
            <p:ph type="title"/>
          </p:nvPr>
        </p:nvSpPr>
        <p:spPr>
          <a:xfrm>
            <a:off x="838200" y="407223"/>
            <a:ext cx="10515600" cy="1325563"/>
          </a:xfrm>
        </p:spPr>
        <p:txBody>
          <a:bodyPr/>
          <a:lstStyle/>
          <a:p>
            <a:r>
              <a:rPr lang="nl-NL"/>
              <a:t>Financiën (balans)</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9F508A88-F663-7D4B-41DC-387ACE0D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pic>
        <p:nvPicPr>
          <p:cNvPr id="3" name="Afbeelding 2">
            <a:extLst>
              <a:ext uri="{FF2B5EF4-FFF2-40B4-BE49-F238E27FC236}">
                <a16:creationId xmlns:a16="http://schemas.microsoft.com/office/drawing/2014/main" id="{EA60BDB6-D53E-BF72-8B3B-565C5F4B1EC6}"/>
              </a:ext>
            </a:extLst>
          </p:cNvPr>
          <p:cNvPicPr>
            <a:picLocks noChangeAspect="1"/>
          </p:cNvPicPr>
          <p:nvPr/>
        </p:nvPicPr>
        <p:blipFill>
          <a:blip r:embed="rId3"/>
          <a:stretch>
            <a:fillRect/>
          </a:stretch>
        </p:blipFill>
        <p:spPr>
          <a:xfrm>
            <a:off x="838200" y="1625545"/>
            <a:ext cx="7772400" cy="4224130"/>
          </a:xfrm>
          <a:prstGeom prst="rect">
            <a:avLst/>
          </a:prstGeom>
        </p:spPr>
      </p:pic>
    </p:spTree>
    <p:extLst>
      <p:ext uri="{BB962C8B-B14F-4D97-AF65-F5344CB8AC3E}">
        <p14:creationId xmlns:p14="http://schemas.microsoft.com/office/powerpoint/2010/main" val="306243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59596-B28C-A528-0B6E-A02169D0DB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B722EC-E92A-08D3-7766-BC16B554CEAA}"/>
              </a:ext>
            </a:extLst>
          </p:cNvPr>
          <p:cNvSpPr>
            <a:spLocks noGrp="1"/>
          </p:cNvSpPr>
          <p:nvPr>
            <p:ph type="title"/>
          </p:nvPr>
        </p:nvSpPr>
        <p:spPr>
          <a:xfrm>
            <a:off x="838200" y="407223"/>
            <a:ext cx="10515600" cy="1325563"/>
          </a:xfrm>
        </p:spPr>
        <p:txBody>
          <a:bodyPr/>
          <a:lstStyle/>
          <a:p>
            <a:r>
              <a:rPr lang="nl-NL"/>
              <a:t>Financiën (kascontrole)</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C4FBF73E-2CB5-657D-EFDA-B6C264909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6" name="Tekstvak 5">
            <a:extLst>
              <a:ext uri="{FF2B5EF4-FFF2-40B4-BE49-F238E27FC236}">
                <a16:creationId xmlns:a16="http://schemas.microsoft.com/office/drawing/2014/main" id="{0D4174BF-9FCD-6FB5-16EC-97BAAE862377}"/>
              </a:ext>
            </a:extLst>
          </p:cNvPr>
          <p:cNvSpPr txBox="1"/>
          <p:nvPr/>
        </p:nvSpPr>
        <p:spPr>
          <a:xfrm>
            <a:off x="838200" y="3044279"/>
            <a:ext cx="10191044" cy="769441"/>
          </a:xfrm>
          <a:prstGeom prst="rect">
            <a:avLst/>
          </a:prstGeom>
          <a:noFill/>
        </p:spPr>
        <p:txBody>
          <a:bodyPr wrap="square">
            <a:spAutoFit/>
          </a:bodyPr>
          <a:lstStyle/>
          <a:p>
            <a:r>
              <a:rPr lang="nl-NL" sz="4400">
                <a:solidFill>
                  <a:schemeClr val="accent2">
                    <a:lumMod val="75000"/>
                  </a:schemeClr>
                </a:solidFill>
              </a:rPr>
              <a:t>Verslag van André </a:t>
            </a:r>
            <a:r>
              <a:rPr lang="nl-NL" sz="4400" err="1">
                <a:solidFill>
                  <a:schemeClr val="accent2">
                    <a:lumMod val="75000"/>
                  </a:schemeClr>
                </a:solidFill>
              </a:rPr>
              <a:t>Piël</a:t>
            </a:r>
            <a:r>
              <a:rPr lang="nl-NL" sz="4400">
                <a:solidFill>
                  <a:schemeClr val="accent2">
                    <a:lumMod val="75000"/>
                  </a:schemeClr>
                </a:solidFill>
              </a:rPr>
              <a:t> en Marja van Dam</a:t>
            </a:r>
            <a:endParaRPr lang="en-US" sz="4400">
              <a:solidFill>
                <a:schemeClr val="accent2">
                  <a:lumMod val="75000"/>
                </a:schemeClr>
              </a:solidFill>
            </a:endParaRPr>
          </a:p>
        </p:txBody>
      </p:sp>
    </p:spTree>
    <p:extLst>
      <p:ext uri="{BB962C8B-B14F-4D97-AF65-F5344CB8AC3E}">
        <p14:creationId xmlns:p14="http://schemas.microsoft.com/office/powerpoint/2010/main" val="68472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E7DD-D381-512B-376A-96AC5CBB61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58BADC-6970-C568-B6A8-49EDBC2DEB98}"/>
              </a:ext>
            </a:extLst>
          </p:cNvPr>
          <p:cNvSpPr>
            <a:spLocks noGrp="1"/>
          </p:cNvSpPr>
          <p:nvPr>
            <p:ph type="title"/>
          </p:nvPr>
        </p:nvSpPr>
        <p:spPr>
          <a:xfrm>
            <a:off x="838200" y="407222"/>
            <a:ext cx="10515600" cy="1325563"/>
          </a:xfrm>
        </p:spPr>
        <p:txBody>
          <a:bodyPr/>
          <a:lstStyle/>
          <a:p>
            <a:r>
              <a:rPr lang="nl-NL"/>
              <a:t>Communicatie</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E3AA7BCA-E89C-9988-C067-594BDF20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73" y="407222"/>
            <a:ext cx="2602955" cy="2602955"/>
          </a:xfrm>
          <a:prstGeom prst="rect">
            <a:avLst/>
          </a:prstGeom>
        </p:spPr>
      </p:pic>
      <p:sp>
        <p:nvSpPr>
          <p:cNvPr id="3" name="Tekstvak 2">
            <a:extLst>
              <a:ext uri="{FF2B5EF4-FFF2-40B4-BE49-F238E27FC236}">
                <a16:creationId xmlns:a16="http://schemas.microsoft.com/office/drawing/2014/main" id="{FDBAFD97-E666-6C99-3C42-BEBE2B729ACE}"/>
              </a:ext>
            </a:extLst>
          </p:cNvPr>
          <p:cNvSpPr txBox="1"/>
          <p:nvPr/>
        </p:nvSpPr>
        <p:spPr>
          <a:xfrm>
            <a:off x="967796" y="1555147"/>
            <a:ext cx="10386004" cy="3754874"/>
          </a:xfrm>
          <a:prstGeom prst="rect">
            <a:avLst/>
          </a:prstGeom>
          <a:noFill/>
        </p:spPr>
        <p:txBody>
          <a:bodyPr wrap="square" rtlCol="0">
            <a:spAutoFit/>
          </a:bodyPr>
          <a:lstStyle/>
          <a:p>
            <a:r>
              <a:rPr lang="nl-NL" sz="1400" b="1"/>
              <a:t>Kanalen Dorpsraad</a:t>
            </a:r>
          </a:p>
          <a:p>
            <a:endParaRPr lang="nl-NL" sz="1400"/>
          </a:p>
          <a:p>
            <a:pPr marL="285750" indent="-285750">
              <a:buFontTx/>
              <a:buChar char="-"/>
            </a:pPr>
            <a:r>
              <a:rPr lang="nl-NL" sz="1400"/>
              <a:t>Website met o.a. Overzicht Verenigingen &amp; Organisaties</a:t>
            </a:r>
          </a:p>
          <a:p>
            <a:pPr marL="285750" indent="-285750">
              <a:buFontTx/>
              <a:buChar char="-"/>
            </a:pPr>
            <a:r>
              <a:rPr lang="nl-NL" sz="1400"/>
              <a:t>Activiteitenkalender</a:t>
            </a:r>
          </a:p>
          <a:p>
            <a:pPr marL="285750" indent="-285750">
              <a:buFontTx/>
              <a:buChar char="-"/>
            </a:pPr>
            <a:r>
              <a:rPr lang="nl-NL" sz="1400"/>
              <a:t>Nieuwsbrief</a:t>
            </a:r>
          </a:p>
          <a:p>
            <a:pPr marL="285750" indent="-285750">
              <a:buFontTx/>
              <a:buChar char="-"/>
            </a:pPr>
            <a:r>
              <a:rPr lang="nl-NL" sz="1400"/>
              <a:t>Info in de dorpsapp</a:t>
            </a:r>
          </a:p>
          <a:p>
            <a:pPr marL="285750" indent="-285750">
              <a:buFontTx/>
              <a:buChar char="-"/>
            </a:pPr>
            <a:r>
              <a:rPr lang="nl-NL" sz="1400"/>
              <a:t>Info in Groots Nieuws</a:t>
            </a:r>
          </a:p>
          <a:p>
            <a:pPr marL="285750" indent="-285750">
              <a:buFontTx/>
              <a:buChar char="-"/>
            </a:pPr>
            <a:endParaRPr lang="nl-NL" sz="1400"/>
          </a:p>
          <a:p>
            <a:r>
              <a:rPr lang="nl-NL" sz="1400"/>
              <a:t>Aanleveren: </a:t>
            </a:r>
            <a:r>
              <a:rPr lang="nl-NL" sz="1400" u="sng">
                <a:solidFill>
                  <a:srgbClr val="FF0000"/>
                </a:solidFill>
              </a:rPr>
              <a:t>info@grootschermer.org</a:t>
            </a:r>
            <a:r>
              <a:rPr lang="nl-NL" sz="1400"/>
              <a:t>	Aanleveren voor Groots Nieuws: </a:t>
            </a:r>
            <a:r>
              <a:rPr lang="nl-NL" sz="1400" u="sng">
                <a:solidFill>
                  <a:srgbClr val="FF0000"/>
                </a:solidFill>
                <a:hlinkClick r:id="rId3">
                  <a:extLst>
                    <a:ext uri="{A12FA001-AC4F-418D-AE19-62706E023703}">
                      <ahyp:hlinkClr xmlns:ahyp="http://schemas.microsoft.com/office/drawing/2018/hyperlinkcolor" val="tx"/>
                    </a:ext>
                  </a:extLst>
                </a:hlinkClick>
              </a:rPr>
              <a:t>info@de-reus.nl</a:t>
            </a:r>
            <a:endParaRPr lang="nl-NL" sz="1400" u="sng">
              <a:solidFill>
                <a:srgbClr val="FF0000"/>
              </a:solidFill>
            </a:endParaRPr>
          </a:p>
          <a:p>
            <a:endParaRPr lang="nl-NL" sz="1400"/>
          </a:p>
          <a:p>
            <a:endParaRPr lang="nl-NL" sz="1400"/>
          </a:p>
          <a:p>
            <a:r>
              <a:rPr lang="nl-NL" sz="1400" b="1"/>
              <a:t>Doelen</a:t>
            </a:r>
          </a:p>
          <a:p>
            <a:endParaRPr lang="nl-NL" sz="1400"/>
          </a:p>
          <a:p>
            <a:pPr marL="285750" indent="-285750">
              <a:buFontTx/>
              <a:buChar char="-"/>
            </a:pPr>
            <a:r>
              <a:rPr lang="nl-NL" sz="1400"/>
              <a:t>Visitekaartjes Grootschermer als levendig dorp</a:t>
            </a:r>
          </a:p>
          <a:p>
            <a:pPr marL="285750" indent="-285750">
              <a:buFontTx/>
              <a:buChar char="-"/>
            </a:pPr>
            <a:r>
              <a:rPr lang="nl-NL" sz="1400"/>
              <a:t>Toegankelijke info voor (nieuwe) inwoners Grootschermer</a:t>
            </a:r>
          </a:p>
          <a:p>
            <a:pPr marL="285750" indent="-285750">
              <a:buFontTx/>
              <a:buChar char="-"/>
            </a:pPr>
            <a:r>
              <a:rPr lang="nl-NL" sz="1400"/>
              <a:t>Nieuwe leden / vrijwilligers voor verenigingen</a:t>
            </a:r>
          </a:p>
          <a:p>
            <a:pPr marL="285750" indent="-285750">
              <a:buFontTx/>
              <a:buChar char="-"/>
            </a:pPr>
            <a:r>
              <a:rPr lang="nl-NL" sz="1400"/>
              <a:t>Makkelijker maken voor verenigingen om af te stemmen / samen te werken</a:t>
            </a:r>
          </a:p>
        </p:txBody>
      </p:sp>
    </p:spTree>
    <p:extLst>
      <p:ext uri="{BB962C8B-B14F-4D97-AF65-F5344CB8AC3E}">
        <p14:creationId xmlns:p14="http://schemas.microsoft.com/office/powerpoint/2010/main" val="428932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CC05-24FC-439A-2F07-80ED7531E5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E42D56-0142-8CEE-61EC-E32F28829DC9}"/>
              </a:ext>
            </a:extLst>
          </p:cNvPr>
          <p:cNvSpPr>
            <a:spLocks noGrp="1"/>
          </p:cNvSpPr>
          <p:nvPr>
            <p:ph type="title"/>
          </p:nvPr>
        </p:nvSpPr>
        <p:spPr>
          <a:xfrm>
            <a:off x="838200" y="407222"/>
            <a:ext cx="10515600" cy="1325563"/>
          </a:xfrm>
        </p:spPr>
        <p:txBody>
          <a:bodyPr/>
          <a:lstStyle/>
          <a:p>
            <a:r>
              <a:rPr lang="nl-NL"/>
              <a:t>Comité nieuwe bewoners</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D4535742-AE74-5608-17F7-D2ECC0DE9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73" y="407222"/>
            <a:ext cx="2602955" cy="2602955"/>
          </a:xfrm>
          <a:prstGeom prst="rect">
            <a:avLst/>
          </a:prstGeom>
        </p:spPr>
      </p:pic>
      <p:sp>
        <p:nvSpPr>
          <p:cNvPr id="3" name="Tekstvak 2">
            <a:extLst>
              <a:ext uri="{FF2B5EF4-FFF2-40B4-BE49-F238E27FC236}">
                <a16:creationId xmlns:a16="http://schemas.microsoft.com/office/drawing/2014/main" id="{9D80D1AF-0DF3-D296-2CD5-493E4334CC80}"/>
              </a:ext>
            </a:extLst>
          </p:cNvPr>
          <p:cNvSpPr txBox="1"/>
          <p:nvPr/>
        </p:nvSpPr>
        <p:spPr>
          <a:xfrm>
            <a:off x="947772" y="1441682"/>
            <a:ext cx="10358751" cy="2677656"/>
          </a:xfrm>
          <a:prstGeom prst="rect">
            <a:avLst/>
          </a:prstGeom>
          <a:noFill/>
        </p:spPr>
        <p:txBody>
          <a:bodyPr wrap="square" rtlCol="0">
            <a:spAutoFit/>
          </a:bodyPr>
          <a:lstStyle/>
          <a:p>
            <a:r>
              <a:rPr lang="nl-NL" sz="1400" b="1"/>
              <a:t>Comité “ontdek Grootschermer, de verenigingen &amp; meer”</a:t>
            </a:r>
          </a:p>
          <a:p>
            <a:r>
              <a:rPr lang="nl-NL" sz="1400" b="1"/>
              <a:t>Frieda van Truijen, Rika </a:t>
            </a:r>
            <a:r>
              <a:rPr lang="nl-NL" sz="1400" b="1" err="1"/>
              <a:t>Eenennaam</a:t>
            </a:r>
            <a:r>
              <a:rPr lang="nl-NL" sz="1400" b="1"/>
              <a:t>, Els en André Piel en </a:t>
            </a:r>
            <a:r>
              <a:rPr lang="nl-NL" sz="1400" b="1" err="1"/>
              <a:t>adiënne</a:t>
            </a:r>
            <a:r>
              <a:rPr lang="nl-NL" sz="1400" b="1"/>
              <a:t> de Reus</a:t>
            </a:r>
          </a:p>
          <a:p>
            <a:endParaRPr lang="nl-NL" sz="1400"/>
          </a:p>
          <a:p>
            <a:r>
              <a:rPr lang="nl-NL" sz="1400"/>
              <a:t>Nieuw initiatief, om jaarlijks in het voorjaar de nieuwe dorpsgenoten</a:t>
            </a:r>
          </a:p>
          <a:p>
            <a:r>
              <a:rPr lang="nl-NL" sz="1400"/>
              <a:t>Mensen die het afgelopen jaar in Grootschermer zijn gaan wonen uit te nodigen.</a:t>
            </a:r>
          </a:p>
          <a:p>
            <a:pPr marL="285750" indent="-285750">
              <a:buFontTx/>
              <a:buChar char="-"/>
            </a:pPr>
            <a:endParaRPr lang="nl-NL" sz="1400"/>
          </a:p>
          <a:p>
            <a:pPr marL="285750" indent="-285750">
              <a:buFontTx/>
              <a:buChar char="-"/>
            </a:pPr>
            <a:r>
              <a:rPr lang="nl-NL" sz="1400"/>
              <a:t>Kennismaken met elkaar in ‘t </a:t>
            </a:r>
            <a:r>
              <a:rPr lang="nl-NL" sz="1400" err="1"/>
              <a:t>Wavertje</a:t>
            </a:r>
            <a:endParaRPr lang="nl-NL" sz="1400"/>
          </a:p>
          <a:p>
            <a:pPr marL="285750" indent="-285750">
              <a:buFontTx/>
              <a:buChar char="-"/>
            </a:pPr>
            <a:r>
              <a:rPr lang="nl-NL" sz="1400"/>
              <a:t>Rondleiding door het dorp</a:t>
            </a:r>
          </a:p>
          <a:p>
            <a:pPr marL="285750" indent="-285750">
              <a:buFontTx/>
              <a:buChar char="-"/>
            </a:pPr>
            <a:r>
              <a:rPr lang="nl-NL" sz="1400"/>
              <a:t>Informeren over alle (sport) verenigingen</a:t>
            </a:r>
          </a:p>
          <a:p>
            <a:pPr marL="285750" indent="-285750">
              <a:buFontTx/>
              <a:buChar char="-"/>
            </a:pPr>
            <a:r>
              <a:rPr lang="nl-NL" sz="1400"/>
              <a:t>Informeren over de mooie </a:t>
            </a:r>
            <a:r>
              <a:rPr lang="nl-NL" sz="1400" err="1"/>
              <a:t>Eilandspolder</a:t>
            </a:r>
            <a:r>
              <a:rPr lang="nl-NL" sz="1400"/>
              <a:t> </a:t>
            </a:r>
            <a:r>
              <a:rPr lang="nl-NL" sz="1400" err="1"/>
              <a:t>dmv</a:t>
            </a:r>
            <a:r>
              <a:rPr lang="nl-NL" sz="1400"/>
              <a:t> boottocht</a:t>
            </a:r>
          </a:p>
          <a:p>
            <a:pPr marL="285750" indent="-285750">
              <a:buFontTx/>
              <a:buChar char="-"/>
            </a:pPr>
            <a:r>
              <a:rPr lang="nl-NL" sz="1400"/>
              <a:t>Informeren over aanmelden nieuwsbrief Dorpsraad, inbreekalert app en dorpsapp</a:t>
            </a:r>
          </a:p>
          <a:p>
            <a:pPr marL="285750" indent="-285750">
              <a:buFontTx/>
              <a:buChar char="-"/>
            </a:pPr>
            <a:r>
              <a:rPr lang="nl-NL" sz="1400"/>
              <a:t>Afsluitend drankje aangeboden in en door het Genot van Grootschermer</a:t>
            </a:r>
          </a:p>
        </p:txBody>
      </p:sp>
      <p:pic>
        <p:nvPicPr>
          <p:cNvPr id="5" name="Afbeelding 4">
            <a:extLst>
              <a:ext uri="{FF2B5EF4-FFF2-40B4-BE49-F238E27FC236}">
                <a16:creationId xmlns:a16="http://schemas.microsoft.com/office/drawing/2014/main" id="{9F8AF7FB-9AE6-A1FF-50C3-3BDE0DC0BC8B}"/>
              </a:ext>
            </a:extLst>
          </p:cNvPr>
          <p:cNvPicPr>
            <a:picLocks noChangeAspect="1"/>
          </p:cNvPicPr>
          <p:nvPr/>
        </p:nvPicPr>
        <p:blipFill>
          <a:blip r:embed="rId3"/>
          <a:stretch>
            <a:fillRect/>
          </a:stretch>
        </p:blipFill>
        <p:spPr>
          <a:xfrm>
            <a:off x="2422949" y="4368865"/>
            <a:ext cx="2436531" cy="1831229"/>
          </a:xfrm>
          <a:prstGeom prst="rect">
            <a:avLst/>
          </a:prstGeom>
        </p:spPr>
      </p:pic>
      <p:pic>
        <p:nvPicPr>
          <p:cNvPr id="1026" name="Afbeelding 2">
            <a:extLst>
              <a:ext uri="{FF2B5EF4-FFF2-40B4-BE49-F238E27FC236}">
                <a16:creationId xmlns:a16="http://schemas.microsoft.com/office/drawing/2014/main" id="{929C741B-308D-8B05-B523-4AF83B2EA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519" y="4374679"/>
            <a:ext cx="2436532" cy="1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3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9844-D812-A464-8EAD-85A7632DF8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A4CBE7-8BFC-2862-52ED-EEE2C870567B}"/>
              </a:ext>
            </a:extLst>
          </p:cNvPr>
          <p:cNvSpPr>
            <a:spLocks noGrp="1"/>
          </p:cNvSpPr>
          <p:nvPr>
            <p:ph type="title"/>
          </p:nvPr>
        </p:nvSpPr>
        <p:spPr>
          <a:xfrm>
            <a:off x="838200" y="407222"/>
            <a:ext cx="10515600" cy="1325563"/>
          </a:xfrm>
        </p:spPr>
        <p:txBody>
          <a:bodyPr/>
          <a:lstStyle/>
          <a:p>
            <a:r>
              <a:rPr lang="nl-NL"/>
              <a:t>Plannen opknappen ‘t </a:t>
            </a:r>
            <a:r>
              <a:rPr lang="nl-NL" err="1"/>
              <a:t>Wavertje</a:t>
            </a:r>
            <a:endParaRPr lang="nl-NL"/>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79C4C586-1B30-8911-138C-E75A34D76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73" y="407222"/>
            <a:ext cx="2602955" cy="2602955"/>
          </a:xfrm>
          <a:prstGeom prst="rect">
            <a:avLst/>
          </a:prstGeom>
        </p:spPr>
      </p:pic>
      <p:sp>
        <p:nvSpPr>
          <p:cNvPr id="3" name="Tekstvak 2">
            <a:extLst>
              <a:ext uri="{FF2B5EF4-FFF2-40B4-BE49-F238E27FC236}">
                <a16:creationId xmlns:a16="http://schemas.microsoft.com/office/drawing/2014/main" id="{DE8C00E5-D518-0FB1-3EE6-E694FBCE26C0}"/>
              </a:ext>
            </a:extLst>
          </p:cNvPr>
          <p:cNvSpPr txBox="1"/>
          <p:nvPr/>
        </p:nvSpPr>
        <p:spPr>
          <a:xfrm>
            <a:off x="927750" y="1495077"/>
            <a:ext cx="10231936" cy="3539430"/>
          </a:xfrm>
          <a:prstGeom prst="rect">
            <a:avLst/>
          </a:prstGeom>
          <a:noFill/>
        </p:spPr>
        <p:txBody>
          <a:bodyPr wrap="square" rtlCol="0">
            <a:spAutoFit/>
          </a:bodyPr>
          <a:lstStyle/>
          <a:p>
            <a:r>
              <a:rPr lang="nl-NL" sz="1400" b="1"/>
              <a:t>Om de tijd te over te overbruggen tot nieuwbouwplan incl. nieuw dorpshuis is gerealiseerd</a:t>
            </a:r>
          </a:p>
          <a:p>
            <a:r>
              <a:rPr lang="nl-NL" sz="1400" b="1"/>
              <a:t>Gemeente staat hier positief tegenover</a:t>
            </a:r>
          </a:p>
          <a:p>
            <a:endParaRPr lang="nl-NL" sz="1400"/>
          </a:p>
          <a:p>
            <a:r>
              <a:rPr lang="nl-NL" sz="1400"/>
              <a:t>Er zijn offertes aangevraagd voor:</a:t>
            </a:r>
          </a:p>
          <a:p>
            <a:pPr marL="285750" indent="-285750">
              <a:buFontTx/>
              <a:buChar char="-"/>
            </a:pPr>
            <a:r>
              <a:rPr lang="nl-NL" sz="1400"/>
              <a:t>Plafond</a:t>
            </a:r>
          </a:p>
          <a:p>
            <a:pPr marL="285750" indent="-285750">
              <a:buFontTx/>
              <a:buChar char="-"/>
            </a:pPr>
            <a:r>
              <a:rPr lang="nl-NL" sz="1400"/>
              <a:t>Vloer:</a:t>
            </a:r>
          </a:p>
          <a:p>
            <a:pPr marL="285750" indent="-285750">
              <a:buFontTx/>
              <a:buChar char="-"/>
            </a:pPr>
            <a:r>
              <a:rPr lang="nl-NL" sz="1400"/>
              <a:t>Electra</a:t>
            </a:r>
          </a:p>
          <a:p>
            <a:pPr marL="285750" indent="-285750">
              <a:buFontTx/>
              <a:buChar char="-"/>
            </a:pPr>
            <a:r>
              <a:rPr lang="nl-NL" sz="1400"/>
              <a:t>Schilderwerk kozijnen en muren</a:t>
            </a:r>
          </a:p>
          <a:p>
            <a:pPr marL="285750" indent="-285750">
              <a:buFontTx/>
              <a:buChar char="-"/>
            </a:pPr>
            <a:r>
              <a:rPr lang="nl-NL" sz="1400"/>
              <a:t>Gordijnen</a:t>
            </a:r>
          </a:p>
          <a:p>
            <a:pPr marL="285750" indent="-285750">
              <a:buFontTx/>
              <a:buChar char="-"/>
            </a:pPr>
            <a:r>
              <a:rPr lang="nl-NL" sz="1400"/>
              <a:t>Keuken</a:t>
            </a:r>
          </a:p>
          <a:p>
            <a:pPr marL="285750" indent="-285750">
              <a:buFontTx/>
              <a:buChar char="-"/>
            </a:pPr>
            <a:r>
              <a:rPr lang="nl-NL" sz="1400"/>
              <a:t>Meubilair</a:t>
            </a:r>
          </a:p>
          <a:p>
            <a:endParaRPr lang="nl-NL" sz="1400"/>
          </a:p>
          <a:p>
            <a:r>
              <a:rPr lang="nl-NL" sz="1400"/>
              <a:t>Acties:</a:t>
            </a:r>
          </a:p>
          <a:p>
            <a:pPr marL="285750" indent="-285750">
              <a:buFontTx/>
              <a:buChar char="-"/>
            </a:pPr>
            <a:r>
              <a:rPr lang="nl-NL" sz="1400"/>
              <a:t>Subsidies aanvragen bij diverse instanties</a:t>
            </a:r>
          </a:p>
          <a:p>
            <a:pPr marL="285750" indent="-285750">
              <a:buFontTx/>
              <a:buChar char="-"/>
            </a:pPr>
            <a:r>
              <a:rPr lang="nl-NL" sz="1400"/>
              <a:t>Begroting indienen bij de gemeente</a:t>
            </a:r>
          </a:p>
          <a:p>
            <a:pPr marL="285750" indent="-285750">
              <a:buFontTx/>
              <a:buChar char="-"/>
            </a:pPr>
            <a:endParaRPr lang="nl-NL" sz="1400"/>
          </a:p>
        </p:txBody>
      </p:sp>
    </p:spTree>
    <p:extLst>
      <p:ext uri="{BB962C8B-B14F-4D97-AF65-F5344CB8AC3E}">
        <p14:creationId xmlns:p14="http://schemas.microsoft.com/office/powerpoint/2010/main" val="85364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B5A0D-4D9C-14EC-8869-B4C4186718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E16ED6-1B1F-5D41-85FF-266D6C884A4F}"/>
              </a:ext>
            </a:extLst>
          </p:cNvPr>
          <p:cNvSpPr>
            <a:spLocks noGrp="1"/>
          </p:cNvSpPr>
          <p:nvPr>
            <p:ph type="title"/>
          </p:nvPr>
        </p:nvSpPr>
        <p:spPr>
          <a:xfrm>
            <a:off x="838200" y="407223"/>
            <a:ext cx="10515600" cy="1325563"/>
          </a:xfrm>
        </p:spPr>
        <p:txBody>
          <a:bodyPr/>
          <a:lstStyle/>
          <a:p>
            <a:r>
              <a:rPr lang="nl-NL" dirty="0" err="1"/>
              <a:t>Kindcentrum</a:t>
            </a:r>
            <a:r>
              <a:rPr lang="nl-NL" dirty="0"/>
              <a:t> de Driessen</a:t>
            </a:r>
          </a:p>
        </p:txBody>
      </p:sp>
      <p:pic>
        <p:nvPicPr>
          <p:cNvPr id="4" name="Afbeelding 3" descr="Afbeelding met tekst, vliegtuig, illustratie, ontwerp&#10;&#10;Door AI gegenereerde inhoud is mogelijk onjuist.">
            <a:extLst>
              <a:ext uri="{FF2B5EF4-FFF2-40B4-BE49-F238E27FC236}">
                <a16:creationId xmlns:a16="http://schemas.microsoft.com/office/drawing/2014/main" id="{A27C13C6-BD55-5BA3-68BA-0EEBAC311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86" y="407223"/>
            <a:ext cx="1848742" cy="1848742"/>
          </a:xfrm>
          <a:prstGeom prst="rect">
            <a:avLst/>
          </a:prstGeom>
        </p:spPr>
      </p:pic>
      <p:sp>
        <p:nvSpPr>
          <p:cNvPr id="5" name="Tekstvak 4">
            <a:extLst>
              <a:ext uri="{FF2B5EF4-FFF2-40B4-BE49-F238E27FC236}">
                <a16:creationId xmlns:a16="http://schemas.microsoft.com/office/drawing/2014/main" id="{A3CAC46C-97C1-F1B4-D6E0-3E8C00197E97}"/>
              </a:ext>
            </a:extLst>
          </p:cNvPr>
          <p:cNvSpPr txBox="1"/>
          <p:nvPr/>
        </p:nvSpPr>
        <p:spPr>
          <a:xfrm>
            <a:off x="838200" y="1732786"/>
            <a:ext cx="9892515" cy="4154984"/>
          </a:xfrm>
          <a:prstGeom prst="rect">
            <a:avLst/>
          </a:prstGeom>
          <a:noFill/>
        </p:spPr>
        <p:txBody>
          <a:bodyPr wrap="square">
            <a:spAutoFit/>
          </a:bodyPr>
          <a:lstStyle/>
          <a:p>
            <a:pPr marL="285750" indent="-285750" rtl="0" fontAlgn="ctr">
              <a:buFont typeface="Arial" panose="020B0604020202020204" pitchFamily="34" charset="0"/>
              <a:buChar char="•"/>
            </a:pPr>
            <a:r>
              <a:rPr lang="en-US" sz="2400" dirty="0">
                <a:effectLst/>
                <a:latin typeface="Calibri" panose="020F0502020204030204" pitchFamily="34" charset="0"/>
              </a:rPr>
              <a:t>De dorpsraad heeft de afgelopen jaren hier een leidende rol in gehad.</a:t>
            </a:r>
          </a:p>
          <a:p>
            <a:pPr marL="285750" indent="-285750" rtl="0" fontAlgn="ctr">
              <a:buFont typeface="Arial" panose="020B0604020202020204" pitchFamily="34" charset="0"/>
              <a:buChar char="•"/>
            </a:pPr>
            <a:r>
              <a:rPr lang="en-US" sz="2400" dirty="0">
                <a:effectLst/>
                <a:latin typeface="Calibri" panose="020F0502020204030204" pitchFamily="34" charset="0"/>
              </a:rPr>
              <a:t>Samen met ouders en vele dorpsbewoners ervoor gezorgd dat de school behouden blijft (sterker nog: Als een veel betere school uit de strijd komt).</a:t>
            </a:r>
          </a:p>
          <a:p>
            <a:pPr marL="285750" indent="-285750" rtl="0" fontAlgn="ctr">
              <a:buFont typeface="Arial" panose="020B0604020202020204" pitchFamily="34" charset="0"/>
              <a:buChar char="•"/>
            </a:pPr>
            <a:r>
              <a:rPr lang="en-US" sz="2400" dirty="0">
                <a:effectLst/>
                <a:latin typeface="Calibri" panose="020F0502020204030204" pitchFamily="34" charset="0"/>
              </a:rPr>
              <a:t>Inmiddels is een nieuw bestuur opgericht: Kindcentrum de Driessen, voor zowel basissschool als kinderopvang.</a:t>
            </a:r>
          </a:p>
          <a:p>
            <a:pPr marL="285750" indent="-285750" rtl="0" fontAlgn="ctr">
              <a:buFont typeface="Arial" panose="020B0604020202020204" pitchFamily="34" charset="0"/>
              <a:buChar char="•"/>
            </a:pPr>
            <a:r>
              <a:rPr lang="en-US" sz="2400" dirty="0">
                <a:effectLst/>
                <a:latin typeface="Calibri" panose="020F0502020204030204" pitchFamily="34" charset="0"/>
              </a:rPr>
              <a:t>Alle voorbereidingen worden getroffen om de school op 1 augustus over te nemen van ISOB.</a:t>
            </a:r>
          </a:p>
          <a:p>
            <a:pPr marL="285750" indent="-285750" rtl="0" fontAlgn="ctr">
              <a:buFont typeface="Arial" panose="020B0604020202020204" pitchFamily="34" charset="0"/>
              <a:buChar char="•"/>
            </a:pPr>
            <a:r>
              <a:rPr lang="en-US" sz="2400" dirty="0">
                <a:effectLst/>
                <a:latin typeface="Calibri" panose="020F0502020204030204" pitchFamily="34" charset="0"/>
              </a:rPr>
              <a:t>De dorpsraad laat dit nu los.</a:t>
            </a:r>
          </a:p>
          <a:p>
            <a:pPr marL="285750" indent="-285750" rtl="0" fontAlgn="ctr">
              <a:buFont typeface="Arial" panose="020B0604020202020204" pitchFamily="34" charset="0"/>
              <a:buChar char="•"/>
            </a:pPr>
            <a:r>
              <a:rPr lang="en-US" sz="2400" dirty="0">
                <a:effectLst/>
                <a:latin typeface="Calibri" panose="020F0502020204030204" pitchFamily="34" charset="0"/>
              </a:rPr>
              <a:t>Enige taak van de dorpsraad is nog, om ervoor te zorgen dat er iemand uit het dorp in de Raad van Toezicht zit om de dorpsbelangen te bewaken.</a:t>
            </a:r>
          </a:p>
          <a:p>
            <a:pPr marL="285750" indent="-285750" rtl="0" fontAlgn="ctr">
              <a:buFont typeface="Arial" panose="020B0604020202020204" pitchFamily="34" charset="0"/>
              <a:buChar char="•"/>
            </a:pPr>
            <a:r>
              <a:rPr lang="en-US" sz="2400" dirty="0">
                <a:effectLst/>
                <a:latin typeface="Calibri" panose="020F0502020204030204" pitchFamily="34" charset="0"/>
              </a:rPr>
              <a:t>Volgende updates zullen voortaan van het nieuwe bestuur zelf komen.</a:t>
            </a:r>
          </a:p>
        </p:txBody>
      </p:sp>
    </p:spTree>
    <p:extLst>
      <p:ext uri="{BB962C8B-B14F-4D97-AF65-F5344CB8AC3E}">
        <p14:creationId xmlns:p14="http://schemas.microsoft.com/office/powerpoint/2010/main" val="4334396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3597</TotalTime>
  <Words>1137</Words>
  <Application>Microsoft Macintosh PowerPoint</Application>
  <PresentationFormat>Breedbeeld</PresentationFormat>
  <Paragraphs>164</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Aptos</vt:lpstr>
      <vt:lpstr>Aptos Display</vt:lpstr>
      <vt:lpstr>Aptos Display (Koppen)</vt:lpstr>
      <vt:lpstr>Arial</vt:lpstr>
      <vt:lpstr>Calibri</vt:lpstr>
      <vt:lpstr>Kantoorthema</vt:lpstr>
      <vt:lpstr>PowerPoint-presentatie</vt:lpstr>
      <vt:lpstr>Financiën (opbrengsten)</vt:lpstr>
      <vt:lpstr>Financiën (kosten)</vt:lpstr>
      <vt:lpstr>Financiën (balans)</vt:lpstr>
      <vt:lpstr>Financiën (kascontrole)</vt:lpstr>
      <vt:lpstr>Communicatie</vt:lpstr>
      <vt:lpstr>Comité nieuwe bewoners</vt:lpstr>
      <vt:lpstr>Plannen opknappen ‘t Wavertje</vt:lpstr>
      <vt:lpstr>Kindcentrum de Driessen</vt:lpstr>
      <vt:lpstr>Nieuwbouwplan</vt:lpstr>
      <vt:lpstr>Groenvoorziening</vt:lpstr>
      <vt:lpstr>Dorpsagenda Grootschermer</vt:lpstr>
      <vt:lpstr>Dorpsagenda Grootschermer</vt:lpstr>
      <vt:lpstr>Tennet</vt:lpstr>
      <vt:lpstr>Tennet</vt:lpstr>
      <vt:lpstr>Rondvraag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 Baauw</dc:creator>
  <cp:lastModifiedBy>Jan Wind</cp:lastModifiedBy>
  <cp:revision>16</cp:revision>
  <cp:lastPrinted>2025-05-13T14:59:03Z</cp:lastPrinted>
  <dcterms:created xsi:type="dcterms:W3CDTF">2024-04-25T19:45:16Z</dcterms:created>
  <dcterms:modified xsi:type="dcterms:W3CDTF">2025-05-14T07:29:39Z</dcterms:modified>
</cp:coreProperties>
</file>